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309" r:id="rId23"/>
    <p:sldId id="277" r:id="rId24"/>
    <p:sldId id="278" r:id="rId25"/>
    <p:sldId id="306" r:id="rId26"/>
    <p:sldId id="279" r:id="rId27"/>
    <p:sldId id="280" r:id="rId28"/>
    <p:sldId id="310" r:id="rId29"/>
    <p:sldId id="311" r:id="rId30"/>
    <p:sldId id="312" r:id="rId31"/>
    <p:sldId id="313" r:id="rId32"/>
    <p:sldId id="314" r:id="rId33"/>
    <p:sldId id="315" r:id="rId34"/>
    <p:sldId id="317" r:id="rId35"/>
    <p:sldId id="316" r:id="rId36"/>
    <p:sldId id="318" r:id="rId37"/>
    <p:sldId id="319" r:id="rId38"/>
    <p:sldId id="282" r:id="rId39"/>
    <p:sldId id="307" r:id="rId40"/>
    <p:sldId id="308" r:id="rId41"/>
    <p:sldId id="284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9" r:id="rId55"/>
    <p:sldId id="300" r:id="rId56"/>
    <p:sldId id="301" r:id="rId57"/>
    <p:sldId id="302" r:id="rId58"/>
    <p:sldId id="303" r:id="rId59"/>
    <p:sldId id="304" r:id="rId60"/>
    <p:sldId id="305" r:id="rId61"/>
  </p:sldIdLst>
  <p:sldSz cx="9229725" cy="6970713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74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blogs.nvidia.com.tw/2016/07/whats-difference-artificial-intelligence-machine-learning-deep-learning-ai/" TargetMode="External"/><Relationship Id="rId4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96340" y="2581910"/>
            <a:ext cx="6438900" cy="279781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 algn="ctr">
              <a:spcAft>
                <a:spcPts val="3850"/>
              </a:spcAft>
            </a:pPr>
            <a:r>
              <a:rPr lang="zh-TW" sz="4400">
                <a:latin typeface="宋体" panose="02010600030101010101" pitchFamily="2" charset="-122"/>
                <a:ea typeface="宋体" panose="02010600030101010101" pitchFamily="2" charset="-122"/>
              </a:rPr>
              <a:t>人工智能与机器学习简介</a:t>
            </a:r>
          </a:p>
          <a:p>
            <a:pPr indent="0" algn="ctr">
              <a:lnSpc>
                <a:spcPts val="2975"/>
              </a:lnSpc>
              <a:spcAft>
                <a:spcPts val="2100"/>
              </a:spcAft>
            </a:pPr>
            <a:endParaRPr lang="zh-TW" sz="2500">
              <a:solidFill>
                <a:srgbClr val="898989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97408" y="591312"/>
            <a:ext cx="7946136" cy="3480816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 algn="ctr">
              <a:spcAft>
                <a:spcPts val="1960"/>
              </a:spcAft>
            </a:pPr>
            <a:r>
              <a:rPr lang="zh-TW" sz="4400" dirty="0">
                <a:latin typeface="宋体" panose="02010600030101010101" pitchFamily="2" charset="-122"/>
                <a:ea typeface="宋体" panose="02010600030101010101" pitchFamily="2" charset="-122"/>
              </a:rPr>
              <a:t>黄金时代</a:t>
            </a:r>
            <a:r>
              <a:rPr lang="en-US" sz="4400" dirty="0">
                <a:latin typeface="宋体" panose="02010600030101010101" pitchFamily="2" charset="-122"/>
              </a:rPr>
              <a:t>(</a:t>
            </a:r>
            <a:r>
              <a:rPr lang="en-US" sz="4400" dirty="0">
                <a:latin typeface="Calibri" panose="020F0502020204030204"/>
              </a:rPr>
              <a:t>1956-1974</a:t>
            </a:r>
            <a:r>
              <a:rPr lang="en-US" sz="4400" dirty="0">
                <a:latin typeface="宋体" panose="02010600030101010101" pitchFamily="2" charset="-122"/>
              </a:rPr>
              <a:t>)</a:t>
            </a:r>
          </a:p>
          <a:p>
            <a:pPr marL="292100" indent="-330200">
              <a:lnSpc>
                <a:spcPts val="4630"/>
              </a:lnSpc>
              <a:spcAft>
                <a:spcPts val="770"/>
              </a:spcAft>
            </a:pPr>
            <a:r>
              <a:rPr lang="en-US" sz="3200" dirty="0">
                <a:latin typeface="Arial" panose="020B0604020202020204"/>
              </a:rPr>
              <a:t>• </a:t>
            </a:r>
            <a:r>
              <a:rPr lang="en-US" sz="3200" dirty="0">
                <a:latin typeface="Calibri" panose="020F0502020204030204"/>
              </a:rPr>
              <a:t>1965</a:t>
            </a:r>
            <a:r>
              <a:rPr lang="zh-TW" sz="3200" dirty="0">
                <a:latin typeface="宋体" panose="02010600030101010101" pitchFamily="2" charset="-122"/>
                <a:ea typeface="宋体" panose="02010600030101010101" pitchFamily="2" charset="-122"/>
              </a:rPr>
              <a:t>年，西蒙：</a:t>
            </a:r>
            <a:r>
              <a:rPr 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“二十</a:t>
            </a:r>
            <a:r>
              <a:rPr lang="zh-TW" sz="3200" dirty="0">
                <a:latin typeface="宋体" panose="02010600030101010101" pitchFamily="2" charset="-122"/>
                <a:ea typeface="宋体" panose="02010600030101010101" pitchFamily="2" charset="-122"/>
              </a:rPr>
              <a:t>年之内，机器就可 以做人能做的任何事情。”</a:t>
            </a:r>
          </a:p>
          <a:p>
            <a:pPr marL="292100" indent="-330200">
              <a:lnSpc>
                <a:spcPts val="4585"/>
              </a:lnSpc>
            </a:pPr>
            <a:r>
              <a:rPr lang="en-US" sz="3200" dirty="0">
                <a:latin typeface="Arial" panose="020B0604020202020204"/>
              </a:rPr>
              <a:t>• </a:t>
            </a:r>
            <a:r>
              <a:rPr lang="zh-TW" sz="3200" dirty="0">
                <a:latin typeface="Calibri" panose="020F0502020204030204"/>
                <a:ea typeface="Calibri" panose="020F0502020204030204"/>
              </a:rPr>
              <a:t>1967</a:t>
            </a:r>
            <a:r>
              <a:rPr lang="zh-TW" sz="3200" dirty="0">
                <a:latin typeface="宋体" panose="02010600030101010101" pitchFamily="2" charset="-122"/>
                <a:ea typeface="宋体" panose="02010600030101010101" pitchFamily="2" charset="-122"/>
              </a:rPr>
              <a:t>年，明斯基：</a:t>
            </a:r>
            <a:r>
              <a:rPr 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“一</a:t>
            </a:r>
            <a:r>
              <a:rPr lang="zh-TW" sz="3200" dirty="0">
                <a:latin typeface="宋体" panose="02010600030101010101" pitchFamily="2" charset="-122"/>
                <a:ea typeface="宋体" panose="02010600030101010101" pitchFamily="2" charset="-122"/>
              </a:rPr>
              <a:t>代之内</a:t>
            </a:r>
            <a:r>
              <a:rPr lang="en-US" sz="3200" dirty="0">
                <a:latin typeface="宋体" panose="02010600030101010101" pitchFamily="2" charset="-122"/>
              </a:rPr>
              <a:t>...</a:t>
            </a:r>
            <a:r>
              <a:rPr lang="zh-TW" sz="3200" dirty="0">
                <a:latin typeface="宋体" panose="02010600030101010101" pitchFamily="2" charset="-122"/>
                <a:ea typeface="宋体" panose="02010600030101010101" pitchFamily="2" charset="-122"/>
              </a:rPr>
              <a:t>创造</a:t>
            </a:r>
            <a:r>
              <a:rPr 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‘人工</a:t>
            </a:r>
            <a:r>
              <a:rPr lang="zh-TW" sz="3200" dirty="0">
                <a:latin typeface="宋体" panose="02010600030101010101" pitchFamily="2" charset="-122"/>
                <a:ea typeface="宋体" panose="02010600030101010101" pitchFamily="2" charset="-122"/>
              </a:rPr>
              <a:t>智能'的问题就会被基本解决。”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6512" y="566928"/>
            <a:ext cx="8378952" cy="53949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zh-TW" sz="4400">
                <a:latin typeface="宋体" panose="02010600030101010101" pitchFamily="2" charset="-122"/>
                <a:ea typeface="宋体" panose="02010600030101010101" pitchFamily="2" charset="-122"/>
              </a:rPr>
              <a:t>第一个人工智能冬天</a:t>
            </a:r>
            <a:r>
              <a:rPr lang="en-US" sz="4400">
                <a:latin typeface="宋体" panose="02010600030101010101" pitchFamily="2" charset="-122"/>
              </a:rPr>
              <a:t>(</a:t>
            </a:r>
            <a:r>
              <a:rPr lang="en-US" sz="4400">
                <a:latin typeface="Calibri" panose="020F0502020204030204"/>
              </a:rPr>
              <a:t>1974-1980</a:t>
            </a:r>
            <a:r>
              <a:rPr lang="en-US" sz="4400">
                <a:latin typeface="宋体" panose="02010600030101010101" pitchFamily="2" charset="-122"/>
              </a:rPr>
              <a:t>)</a:t>
            </a:r>
          </a:p>
        </p:txBody>
      </p:sp>
      <p:sp>
        <p:nvSpPr>
          <p:cNvPr id="3" name="矩形 2"/>
          <p:cNvSpPr/>
          <p:nvPr/>
        </p:nvSpPr>
        <p:spPr>
          <a:xfrm>
            <a:off x="286512" y="1746503"/>
            <a:ext cx="8378952" cy="3957179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marL="558165" indent="-342900" algn="just">
              <a:lnSpc>
                <a:spcPts val="4355"/>
              </a:lnSpc>
              <a:spcAft>
                <a:spcPts val="490"/>
              </a:spcAft>
            </a:pPr>
            <a:r>
              <a:rPr lang="en-US" sz="3000" dirty="0">
                <a:latin typeface="Arial" panose="020B0604020202020204"/>
              </a:rPr>
              <a:t>• </a:t>
            </a:r>
            <a:r>
              <a:rPr lang="zh-TW" sz="3000" dirty="0">
                <a:latin typeface="宋体" panose="02010600030101010101" pitchFamily="2" charset="-122"/>
                <a:ea typeface="宋体" panose="02010600030101010101" pitchFamily="2" charset="-122"/>
              </a:rPr>
              <a:t>过度的乐观抬高了整个社会对人工智能的期许。</a:t>
            </a:r>
          </a:p>
          <a:p>
            <a:pPr marL="558165" indent="-342900" algn="just">
              <a:lnSpc>
                <a:spcPts val="4345"/>
              </a:lnSpc>
              <a:spcAft>
                <a:spcPts val="490"/>
              </a:spcAft>
            </a:pPr>
            <a:r>
              <a:rPr lang="en-US" altLang="zh-CN" sz="3000" dirty="0">
                <a:latin typeface="Arial" panose="020B0604020202020204"/>
              </a:rPr>
              <a:t>• </a:t>
            </a:r>
            <a:r>
              <a:rPr lang="zh-TW" sz="3000" dirty="0">
                <a:latin typeface="宋体" panose="02010600030101010101" pitchFamily="2" charset="-122"/>
                <a:ea typeface="宋体" panose="02010600030101010101" pitchFamily="2" charset="-122"/>
              </a:rPr>
              <a:t>机器定理证明领域遇到了瓶颈，计算机推了数 十万步也无法证明两个连续函数之和仍是连续 函数。</a:t>
            </a:r>
          </a:p>
          <a:p>
            <a:pPr marL="558165" indent="-342900" algn="just">
              <a:lnSpc>
                <a:spcPts val="4370"/>
              </a:lnSpc>
              <a:spcAft>
                <a:spcPts val="210"/>
              </a:spcAft>
            </a:pPr>
            <a:r>
              <a:rPr lang="en-US" sz="3000" dirty="0">
                <a:latin typeface="Arial" panose="020B0604020202020204"/>
              </a:rPr>
              <a:t>• </a:t>
            </a:r>
            <a:r>
              <a:rPr lang="zh-TW" sz="3000" dirty="0">
                <a:latin typeface="宋体" panose="02010600030101010101" pitchFamily="2" charset="-122"/>
                <a:ea typeface="宋体" panose="02010600030101010101" pitchFamily="2" charset="-122"/>
              </a:rPr>
              <a:t>萨缪尔的跳棋程序也没那么神气了，它停留在 州冠军的层次，无法进一步战胜世界冠军。</a:t>
            </a:r>
          </a:p>
          <a:p>
            <a:pPr indent="254000" algn="just">
              <a:lnSpc>
                <a:spcPts val="4355"/>
              </a:lnSpc>
            </a:pPr>
            <a:r>
              <a:rPr lang="en-US" sz="3000" dirty="0">
                <a:latin typeface="Arial" panose="020B0604020202020204"/>
              </a:rPr>
              <a:t>• </a:t>
            </a:r>
            <a:r>
              <a:rPr lang="zh-TW" sz="3000" b="1" dirty="0">
                <a:latin typeface="宋体" panose="02010600030101010101" pitchFamily="2" charset="-122"/>
                <a:ea typeface="宋体" panose="02010600030101010101" pitchFamily="2" charset="-122"/>
              </a:rPr>
              <a:t>1974</a:t>
            </a:r>
            <a:r>
              <a:rPr lang="zh-TW" sz="3000" dirty="0">
                <a:latin typeface="宋体" panose="02010600030101010101" pitchFamily="2" charset="-122"/>
                <a:ea typeface="宋体" panose="02010600030101010101" pitchFamily="2" charset="-122"/>
              </a:rPr>
              <a:t>年，人工智能的发展进入第一个冬天。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6512" y="566928"/>
            <a:ext cx="8296656" cy="53949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zh-TW" sz="4400">
                <a:latin typeface="宋体" panose="02010600030101010101" pitchFamily="2" charset="-122"/>
                <a:ea typeface="宋体" panose="02010600030101010101" pitchFamily="2" charset="-122"/>
              </a:rPr>
              <a:t>第一个人工智能冬天</a:t>
            </a:r>
            <a:r>
              <a:rPr lang="en-US" sz="4400">
                <a:latin typeface="宋体" panose="02010600030101010101" pitchFamily="2" charset="-122"/>
              </a:rPr>
              <a:t>(</a:t>
            </a:r>
            <a:r>
              <a:rPr lang="en-US" sz="4400">
                <a:latin typeface="Calibri" panose="020F0502020204030204"/>
              </a:rPr>
              <a:t>1974-1980</a:t>
            </a:r>
            <a:r>
              <a:rPr lang="en-US" sz="4400">
                <a:latin typeface="宋体" panose="02010600030101010101" pitchFamily="2" charset="-122"/>
              </a:rPr>
              <a:t>)</a:t>
            </a:r>
          </a:p>
        </p:txBody>
      </p:sp>
      <p:sp>
        <p:nvSpPr>
          <p:cNvPr id="3" name="矩形 2"/>
          <p:cNvSpPr/>
          <p:nvPr/>
        </p:nvSpPr>
        <p:spPr>
          <a:xfrm>
            <a:off x="286512" y="1697735"/>
            <a:ext cx="8223745" cy="4706049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marL="558165" indent="-342900" algn="just">
              <a:lnSpc>
                <a:spcPts val="3550"/>
              </a:lnSpc>
              <a:spcAft>
                <a:spcPts val="630"/>
              </a:spcAft>
            </a:pPr>
            <a:r>
              <a:rPr lang="en-US" altLang="zh-CN" sz="2800" dirty="0">
                <a:latin typeface="Arial" panose="020B0604020202020204"/>
              </a:rPr>
              <a:t>• </a:t>
            </a:r>
            <a:r>
              <a:rPr lang="zh-TW" sz="2700" b="1" dirty="0">
                <a:latin typeface="宋体" panose="02010600030101010101" pitchFamily="2" charset="-122"/>
                <a:ea typeface="宋体" panose="02010600030101010101" pitchFamily="2" charset="-122"/>
              </a:rPr>
              <a:t>知识就是力量。</a:t>
            </a:r>
            <a:r>
              <a:rPr lang="zh-TW" sz="2700" dirty="0">
                <a:latin typeface="宋体" panose="02010600030101010101" pitchFamily="2" charset="-122"/>
                <a:ea typeface="宋体" panose="02010600030101010101" pitchFamily="2" charset="-122"/>
              </a:rPr>
              <a:t>费根鲍姆，传统的人工智能之所以 会陷入僵局，就是因为他们过于强调通用求解方法 的作用，而忽略了具体的知识。</a:t>
            </a:r>
          </a:p>
          <a:p>
            <a:pPr marL="558165" indent="-342900" algn="just">
              <a:lnSpc>
                <a:spcPts val="3550"/>
              </a:lnSpc>
              <a:spcAft>
                <a:spcPts val="630"/>
              </a:spcAft>
            </a:pPr>
            <a:r>
              <a:rPr lang="en-US" sz="2700" dirty="0">
                <a:latin typeface="Arial" panose="020B0604020202020204"/>
              </a:rPr>
              <a:t>• </a:t>
            </a:r>
            <a:r>
              <a:rPr lang="zh-TW" sz="2700" dirty="0">
                <a:latin typeface="Calibri" panose="020F0502020204030204"/>
                <a:ea typeface="Calibri" panose="020F0502020204030204"/>
              </a:rPr>
              <a:t>1968</a:t>
            </a:r>
            <a:r>
              <a:rPr lang="zh-TW" sz="2700" dirty="0">
                <a:latin typeface="宋体" panose="02010600030101010101" pitchFamily="2" charset="-122"/>
                <a:ea typeface="宋体" panose="02010600030101010101" pitchFamily="2" charset="-122"/>
              </a:rPr>
              <a:t>年，第一个成功的专家系统</a:t>
            </a:r>
            <a:r>
              <a:rPr lang="en-US" sz="2700" dirty="0">
                <a:latin typeface="Calibri" panose="020F0502020204030204"/>
              </a:rPr>
              <a:t>DENDRAL</a:t>
            </a:r>
            <a:r>
              <a:rPr lang="zh-TW" sz="2700" dirty="0">
                <a:latin typeface="宋体" panose="02010600030101010101" pitchFamily="2" charset="-122"/>
                <a:ea typeface="宋体" panose="02010600030101010101" pitchFamily="2" charset="-122"/>
              </a:rPr>
              <a:t>问世，它 可以根据质谱仪的数据和核磁谐振的数据，以及有 关化学知识推断有机化合物的分子结构。</a:t>
            </a:r>
            <a:r>
              <a:rPr lang="zh-TW" sz="2700" dirty="0">
                <a:latin typeface="Calibri" panose="020F0502020204030204"/>
                <a:ea typeface="Calibri" panose="020F0502020204030204"/>
              </a:rPr>
              <a:t>1972</a:t>
            </a:r>
            <a:r>
              <a:rPr lang="zh-TW" sz="2700" dirty="0">
                <a:latin typeface="宋体" panose="02010600030101010101" pitchFamily="2" charset="-122"/>
                <a:ea typeface="宋体" panose="02010600030101010101" pitchFamily="2" charset="-122"/>
              </a:rPr>
              <a:t>年又 研制了诊断和治疗细菌感染性血液病的专家咨询系 统</a:t>
            </a:r>
            <a:r>
              <a:rPr lang="en-US" sz="2700" dirty="0">
                <a:latin typeface="Calibri" panose="020F0502020204030204"/>
              </a:rPr>
              <a:t>MYCIN</a:t>
            </a:r>
            <a:r>
              <a:rPr lang="zh-CN" altLang="en-US" sz="2700" dirty="0">
                <a:latin typeface="宋体" panose="02010600030101010101" pitchFamily="2" charset="-122"/>
              </a:rPr>
              <a:t>。</a:t>
            </a:r>
            <a:endParaRPr lang="en-US" altLang="zh-CN" sz="2700" dirty="0">
              <a:latin typeface="宋体" panose="02010600030101010101" pitchFamily="2" charset="-122"/>
            </a:endParaRPr>
          </a:p>
          <a:p>
            <a:pPr marL="558165" indent="-342900" algn="just">
              <a:lnSpc>
                <a:spcPts val="3550"/>
              </a:lnSpc>
              <a:spcAft>
                <a:spcPts val="630"/>
              </a:spcAft>
            </a:pPr>
            <a:r>
              <a:rPr lang="en-US" sz="2700" dirty="0">
                <a:latin typeface="Arial" panose="020B0604020202020204"/>
              </a:rPr>
              <a:t>• </a:t>
            </a:r>
            <a:r>
              <a:rPr lang="zh-TW" sz="2700" dirty="0">
                <a:latin typeface="Calibri" panose="020F0502020204030204"/>
                <a:ea typeface="Calibri" panose="020F0502020204030204"/>
              </a:rPr>
              <a:t>1977</a:t>
            </a:r>
            <a:r>
              <a:rPr lang="zh-TW" sz="2700" dirty="0">
                <a:latin typeface="宋体" panose="02010600030101010101" pitchFamily="2" charset="-122"/>
                <a:ea typeface="宋体" panose="02010600030101010101" pitchFamily="2" charset="-122"/>
              </a:rPr>
              <a:t>年第五届国际人工智能大会上，费根鲍姆系统 阐述了专家系统的思想，并提出了知识工程的概念。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51688" y="576072"/>
            <a:ext cx="8040624" cy="571195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 algn="ctr">
              <a:spcAft>
                <a:spcPts val="2310"/>
              </a:spcAft>
            </a:pPr>
            <a:r>
              <a:rPr lang="zh-TW" sz="4400" dirty="0">
                <a:latin typeface="宋体" panose="02010600030101010101" pitchFamily="2" charset="-122"/>
                <a:ea typeface="宋体" panose="02010600030101010101" pitchFamily="2" charset="-122"/>
              </a:rPr>
              <a:t>繁荣时期</a:t>
            </a:r>
            <a:r>
              <a:rPr lang="en-US" sz="4400" dirty="0">
                <a:latin typeface="宋体" panose="02010600030101010101" pitchFamily="2" charset="-122"/>
              </a:rPr>
              <a:t>(</a:t>
            </a:r>
            <a:r>
              <a:rPr lang="en-US" sz="4400" dirty="0">
                <a:latin typeface="Calibri" panose="020F0502020204030204"/>
              </a:rPr>
              <a:t>1980-1987</a:t>
            </a:r>
            <a:r>
              <a:rPr lang="en-US" sz="4400" dirty="0">
                <a:latin typeface="宋体" panose="02010600030101010101" pitchFamily="2" charset="-122"/>
              </a:rPr>
              <a:t>)</a:t>
            </a:r>
          </a:p>
          <a:p>
            <a:pPr marL="294005" indent="-330200" algn="just">
              <a:lnSpc>
                <a:spcPts val="3695"/>
              </a:lnSpc>
              <a:spcAft>
                <a:spcPts val="630"/>
              </a:spcAft>
            </a:pPr>
            <a:r>
              <a:rPr lang="en-US" altLang="zh-CN" sz="2800" dirty="0">
                <a:latin typeface="Arial" panose="020B0604020202020204"/>
              </a:rPr>
              <a:t>• </a:t>
            </a:r>
            <a:r>
              <a:rPr lang="zh-TW" sz="2700" dirty="0">
                <a:latin typeface="宋体" panose="02010600030101010101" pitchFamily="2" charset="-122"/>
                <a:ea typeface="宋体" panose="02010600030101010101" pitchFamily="2" charset="-122"/>
              </a:rPr>
              <a:t>知识库系统和知识工程成为</a:t>
            </a:r>
            <a:r>
              <a:rPr lang="zh-TW" sz="2700" dirty="0">
                <a:latin typeface="Calibri" panose="020F0502020204030204"/>
                <a:ea typeface="Calibri" panose="020F0502020204030204"/>
              </a:rPr>
              <a:t>80</a:t>
            </a:r>
            <a:r>
              <a:rPr lang="zh-TW" sz="2700" dirty="0">
                <a:latin typeface="宋体" panose="02010600030101010101" pitchFamily="2" charset="-122"/>
                <a:ea typeface="宋体" panose="02010600030101010101" pitchFamily="2" charset="-122"/>
              </a:rPr>
              <a:t>年代人工智能研究的 主要方向。</a:t>
            </a:r>
          </a:p>
          <a:p>
            <a:pPr marL="294005" indent="-330200" algn="just">
              <a:lnSpc>
                <a:spcPts val="3550"/>
              </a:lnSpc>
              <a:spcAft>
                <a:spcPts val="630"/>
              </a:spcAft>
            </a:pPr>
            <a:r>
              <a:rPr lang="en-US" sz="2700" dirty="0">
                <a:latin typeface="Arial" panose="020B0604020202020204"/>
              </a:rPr>
              <a:t>• </a:t>
            </a:r>
            <a:r>
              <a:rPr lang="zh-TW" sz="2700" dirty="0">
                <a:latin typeface="Calibri" panose="020F0502020204030204"/>
                <a:ea typeface="Calibri" panose="020F0502020204030204"/>
              </a:rPr>
              <a:t>1980</a:t>
            </a:r>
            <a:r>
              <a:rPr lang="zh-TW" sz="2700" dirty="0">
                <a:latin typeface="宋体" panose="02010600030101010101" pitchFamily="2" charset="-122"/>
                <a:ea typeface="宋体" panose="02010600030101010101" pitchFamily="2" charset="-122"/>
              </a:rPr>
              <a:t>年，卡内基梅隆大学为数字设备公司设计了一 套名为</a:t>
            </a:r>
            <a:r>
              <a:rPr lang="en-US" sz="2700" dirty="0">
                <a:latin typeface="Calibri" panose="020F0502020204030204"/>
              </a:rPr>
              <a:t>XCON</a:t>
            </a:r>
            <a:r>
              <a:rPr lang="zh-TW" sz="2700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zh-TW" sz="2900" dirty="0">
                <a:latin typeface="宋体" panose="02010600030101010101" pitchFamily="2" charset="-122"/>
                <a:ea typeface="宋体" panose="02010600030101010101" pitchFamily="2" charset="-122"/>
              </a:rPr>
              <a:t>〃</a:t>
            </a:r>
            <a:r>
              <a:rPr lang="zh-TW" sz="2700" dirty="0">
                <a:latin typeface="宋体" panose="02010600030101010101" pitchFamily="2" charset="-122"/>
                <a:ea typeface="宋体" panose="02010600030101010101" pitchFamily="2" charset="-122"/>
              </a:rPr>
              <a:t>专家系统</a:t>
            </a:r>
            <a:r>
              <a:rPr lang="zh-TW" sz="2900" dirty="0">
                <a:latin typeface="宋体" panose="02010600030101010101" pitchFamily="2" charset="-122"/>
                <a:ea typeface="宋体" panose="02010600030101010101" pitchFamily="2" charset="-122"/>
              </a:rPr>
              <a:t>〃</a:t>
            </a:r>
            <a:r>
              <a:rPr lang="zh-TW" sz="2700" dirty="0">
                <a:latin typeface="宋体" panose="02010600030101010101" pitchFamily="2" charset="-122"/>
                <a:ea typeface="宋体" panose="02010600030101010101" pitchFamily="2" charset="-122"/>
              </a:rPr>
              <a:t>。这套具有完整专业知识和经验的计算机智能系统，在</a:t>
            </a:r>
            <a:r>
              <a:rPr lang="zh-TW" sz="2700" dirty="0">
                <a:latin typeface="Calibri" panose="020F0502020204030204"/>
                <a:ea typeface="Calibri" panose="020F0502020204030204"/>
              </a:rPr>
              <a:t>1986</a:t>
            </a:r>
            <a:r>
              <a:rPr lang="zh-TW" sz="2700" dirty="0">
                <a:latin typeface="宋体" panose="02010600030101010101" pitchFamily="2" charset="-122"/>
                <a:ea typeface="宋体" panose="02010600030101010101" pitchFamily="2" charset="-122"/>
              </a:rPr>
              <a:t>年之前能为公司每年节省四千多美元。</a:t>
            </a:r>
          </a:p>
          <a:p>
            <a:pPr marL="294005" indent="-330200" algn="just">
              <a:lnSpc>
                <a:spcPts val="3610"/>
              </a:lnSpc>
            </a:pPr>
            <a:r>
              <a:rPr lang="en-US" sz="2700" dirty="0">
                <a:latin typeface="Arial" panose="020B0604020202020204"/>
              </a:rPr>
              <a:t>• </a:t>
            </a:r>
            <a:r>
              <a:rPr lang="zh-TW" sz="2700" dirty="0">
                <a:latin typeface="Calibri" panose="020F0502020204030204"/>
                <a:ea typeface="Calibri" panose="020F0502020204030204"/>
              </a:rPr>
              <a:t>1981</a:t>
            </a:r>
            <a:r>
              <a:rPr lang="zh-TW" sz="2700" dirty="0">
                <a:latin typeface="宋体" panose="02010600030101010101" pitchFamily="2" charset="-122"/>
                <a:ea typeface="宋体" panose="02010600030101010101" pitchFamily="2" charset="-122"/>
              </a:rPr>
              <a:t>年，日本经济产业省拨款八亿五千万美元支持 第五代计算机项目。其目标是造出能够与人对话， 翻译语言，解释图像，并且像人一样推理的机器。 受到日本的刺激，其他国家纷纷制定了相应的计划。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6512" y="566928"/>
            <a:ext cx="8275320" cy="55473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zh-TW" sz="4400">
                <a:latin typeface="宋体" panose="02010600030101010101" pitchFamily="2" charset="-122"/>
                <a:ea typeface="宋体" panose="02010600030101010101" pitchFamily="2" charset="-122"/>
              </a:rPr>
              <a:t>第二个人工智能冬天</a:t>
            </a:r>
            <a:r>
              <a:rPr lang="en-US" sz="4400">
                <a:latin typeface="宋体" panose="02010600030101010101" pitchFamily="2" charset="-122"/>
              </a:rPr>
              <a:t>(</a:t>
            </a:r>
            <a:r>
              <a:rPr lang="en-US" sz="4400">
                <a:latin typeface="Calibri" panose="020F0502020204030204"/>
              </a:rPr>
              <a:t>1987-1993</a:t>
            </a:r>
            <a:r>
              <a:rPr lang="en-US" sz="4400">
                <a:latin typeface="宋体" panose="02010600030101010101" pitchFamily="2" charset="-122"/>
              </a:rPr>
              <a:t>)</a:t>
            </a:r>
          </a:p>
        </p:txBody>
      </p:sp>
      <p:sp>
        <p:nvSpPr>
          <p:cNvPr id="3" name="矩形 2"/>
          <p:cNvSpPr/>
          <p:nvPr/>
        </p:nvSpPr>
        <p:spPr>
          <a:xfrm>
            <a:off x="548640" y="1694688"/>
            <a:ext cx="7967472" cy="426720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marL="295910" indent="-342900" algn="just">
              <a:lnSpc>
                <a:spcPts val="2735"/>
              </a:lnSpc>
              <a:spcBef>
                <a:spcPts val="560"/>
              </a:spcBef>
              <a:spcAft>
                <a:spcPts val="350"/>
              </a:spcAft>
            </a:pPr>
            <a:r>
              <a:rPr lang="en-US" sz="2500" dirty="0">
                <a:latin typeface="Arial" panose="020B0604020202020204"/>
              </a:rPr>
              <a:t>• </a:t>
            </a:r>
            <a:r>
              <a:rPr lang="zh-TW" sz="2500" dirty="0">
                <a:latin typeface="宋体" panose="02010600030101010101" pitchFamily="2" charset="-122"/>
                <a:ea typeface="宋体" panose="02010600030101010101" pitchFamily="2" charset="-122"/>
              </a:rPr>
              <a:t>随着专家系统应用的不断深入，知识获取成为其进一步 发展的主要瓶颈。</a:t>
            </a:r>
          </a:p>
          <a:p>
            <a:pPr marL="295910" indent="-342900" algn="just">
              <a:lnSpc>
                <a:spcPts val="3065"/>
              </a:lnSpc>
              <a:spcAft>
                <a:spcPts val="350"/>
              </a:spcAft>
            </a:pPr>
            <a:r>
              <a:rPr lang="en-US" sz="2500" dirty="0">
                <a:latin typeface="Arial" panose="020B0604020202020204"/>
              </a:rPr>
              <a:t>• </a:t>
            </a:r>
            <a:r>
              <a:rPr lang="zh-TW" sz="2500" dirty="0">
                <a:latin typeface="Calibri" panose="020F0502020204030204"/>
                <a:ea typeface="Calibri" panose="020F0502020204030204"/>
              </a:rPr>
              <a:t>1982</a:t>
            </a:r>
            <a:r>
              <a:rPr lang="zh-TW" sz="2500" dirty="0">
                <a:latin typeface="宋体" panose="02010600030101010101" pitchFamily="2" charset="-122"/>
                <a:ea typeface="宋体" panose="02010600030101010101" pitchFamily="2" charset="-122"/>
              </a:rPr>
              <a:t>年，物理学家</a:t>
            </a:r>
            <a:r>
              <a:rPr lang="en-US" sz="2500" dirty="0">
                <a:latin typeface="Calibri" panose="020F0502020204030204"/>
              </a:rPr>
              <a:t>John Hopfield</a:t>
            </a:r>
            <a:r>
              <a:rPr lang="zh-TW" sz="2500" dirty="0">
                <a:latin typeface="宋体" panose="02010600030101010101" pitchFamily="2" charset="-122"/>
                <a:ea typeface="宋体" panose="02010600030101010101" pitchFamily="2" charset="-122"/>
              </a:rPr>
              <a:t>证明了一种新型的神经 网络(现被称为</a:t>
            </a:r>
            <a:r>
              <a:rPr lang="en-US" sz="2500" dirty="0">
                <a:latin typeface="Calibri" panose="020F0502020204030204"/>
              </a:rPr>
              <a:t>“Hopfield</a:t>
            </a:r>
            <a:r>
              <a:rPr lang="zh-TW" sz="2500" dirty="0">
                <a:latin typeface="宋体" panose="02010600030101010101" pitchFamily="2" charset="-122"/>
                <a:ea typeface="宋体" panose="02010600030101010101" pitchFamily="2" charset="-122"/>
              </a:rPr>
              <a:t>网络</a:t>
            </a:r>
            <a:r>
              <a:rPr lang="zh-TW" sz="2700" dirty="0">
                <a:latin typeface="宋体" panose="02010600030101010101" pitchFamily="2" charset="-122"/>
                <a:ea typeface="宋体" panose="02010600030101010101" pitchFamily="2" charset="-122"/>
              </a:rPr>
              <a:t>〃</a:t>
            </a:r>
            <a:r>
              <a:rPr lang="zh-TW" sz="2500" dirty="0">
                <a:latin typeface="宋体" panose="02010600030101010101" pitchFamily="2" charset="-122"/>
                <a:ea typeface="宋体" panose="02010600030101010101" pitchFamily="2" charset="-122"/>
              </a:rPr>
              <a:t>)能够用一种全新的方 式学习和处理信息。</a:t>
            </a:r>
            <a:r>
              <a:rPr lang="en-US" sz="2500" dirty="0">
                <a:latin typeface="Calibri" panose="020F0502020204030204"/>
              </a:rPr>
              <a:t>Geoffrey Hinton</a:t>
            </a:r>
            <a:r>
              <a:rPr lang="zh-TW" sz="2500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sz="2500" dirty="0">
                <a:latin typeface="Calibri" panose="020F0502020204030204"/>
              </a:rPr>
              <a:t>David </a:t>
            </a:r>
            <a:r>
              <a:rPr lang="en-US" sz="2500" dirty="0" err="1">
                <a:latin typeface="Calibri" panose="020F0502020204030204"/>
              </a:rPr>
              <a:t>Rumelhart</a:t>
            </a:r>
            <a:r>
              <a:rPr lang="en-US" sz="2500" dirty="0">
                <a:latin typeface="Calibri" panose="020F0502020204030204"/>
              </a:rPr>
              <a:t> </a:t>
            </a:r>
            <a:r>
              <a:rPr lang="zh-TW" sz="2500" dirty="0">
                <a:latin typeface="宋体" panose="02010600030101010101" pitchFamily="2" charset="-122"/>
                <a:ea typeface="宋体" panose="02010600030101010101" pitchFamily="2" charset="-122"/>
              </a:rPr>
              <a:t>推广了反向传播算法。</a:t>
            </a:r>
          </a:p>
          <a:p>
            <a:pPr marL="295910" indent="-342900" algn="just">
              <a:lnSpc>
                <a:spcPts val="3035"/>
              </a:lnSpc>
            </a:pPr>
            <a:r>
              <a:rPr lang="en-US" sz="2500" dirty="0">
                <a:latin typeface="Arial" panose="020B0604020202020204"/>
              </a:rPr>
              <a:t>• </a:t>
            </a:r>
            <a:r>
              <a:rPr lang="zh-TW" sz="2500" dirty="0">
                <a:latin typeface="Calibri" panose="020F0502020204030204"/>
                <a:ea typeface="Calibri" panose="020F0502020204030204"/>
              </a:rPr>
              <a:t>20</a:t>
            </a:r>
            <a:r>
              <a:rPr lang="zh-TW" sz="2500" dirty="0">
                <a:latin typeface="宋体" panose="02010600030101010101" pitchFamily="2" charset="-122"/>
                <a:ea typeface="宋体" panose="02010600030101010101" pitchFamily="2" charset="-122"/>
              </a:rPr>
              <a:t>世纪</a:t>
            </a:r>
            <a:r>
              <a:rPr lang="zh-TW" sz="2500" dirty="0">
                <a:latin typeface="Calibri" panose="020F0502020204030204"/>
                <a:ea typeface="Calibri" panose="020F0502020204030204"/>
              </a:rPr>
              <a:t>80</a:t>
            </a:r>
            <a:r>
              <a:rPr lang="zh-TW" sz="2500" dirty="0">
                <a:latin typeface="宋体" panose="02010600030101010101" pitchFamily="2" charset="-122"/>
                <a:ea typeface="宋体" panose="02010600030101010101" pitchFamily="2" charset="-122"/>
              </a:rPr>
              <a:t>年代末，一些研究者提倡一种基于机器人的全 新人工智能方法。他们认为，要展示真正的智能，机器 需要</a:t>
            </a:r>
            <a:r>
              <a:rPr lang="zh-CN" altLang="en-US" sz="2500" dirty="0">
                <a:latin typeface="宋体" panose="02010600030101010101" pitchFamily="2" charset="-122"/>
                <a:ea typeface="宋体" panose="02010600030101010101" pitchFamily="2" charset="-122"/>
              </a:rPr>
              <a:t>有</a:t>
            </a:r>
            <a:r>
              <a:rPr lang="zh-TW" sz="2500" dirty="0">
                <a:latin typeface="宋体" panose="02010600030101010101" pitchFamily="2" charset="-122"/>
                <a:ea typeface="宋体" panose="02010600030101010101" pitchFamily="2" charset="-122"/>
              </a:rPr>
              <a:t>一个身体来感知外部世界并与之交互。这些感觉 运动技能对产生更高层次的技能如常识推理是必不可少 的，提倡</a:t>
            </a:r>
            <a:r>
              <a:rPr lang="zh-CN" sz="2500" dirty="0">
                <a:latin typeface="宋体" panose="02010600030101010101" pitchFamily="2" charset="-122"/>
                <a:ea typeface="宋体" panose="02010600030101010101" pitchFamily="2" charset="-122"/>
              </a:rPr>
              <a:t>“自下</a:t>
            </a:r>
            <a:r>
              <a:rPr lang="zh-TW" sz="2500" dirty="0">
                <a:latin typeface="宋体" panose="02010600030101010101" pitchFamily="2" charset="-122"/>
                <a:ea typeface="宋体" panose="02010600030101010101" pitchFamily="2" charset="-122"/>
              </a:rPr>
              <a:t>而上”地建设智能。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6512" y="566928"/>
            <a:ext cx="8321040" cy="53949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zh-TW" sz="4400">
                <a:latin typeface="宋体" panose="02010600030101010101" pitchFamily="2" charset="-122"/>
                <a:ea typeface="宋体" panose="02010600030101010101" pitchFamily="2" charset="-122"/>
              </a:rPr>
              <a:t>第二个人工智能冬天</a:t>
            </a:r>
            <a:r>
              <a:rPr lang="en-US" sz="4400">
                <a:latin typeface="宋体" panose="02010600030101010101" pitchFamily="2" charset="-122"/>
              </a:rPr>
              <a:t>（</a:t>
            </a:r>
            <a:r>
              <a:rPr lang="en-US" sz="4400">
                <a:latin typeface="Calibri" panose="020F0502020204030204"/>
              </a:rPr>
              <a:t>1987-1993</a:t>
            </a:r>
            <a:r>
              <a:rPr lang="en-US" sz="4400">
                <a:latin typeface="宋体" panose="02010600030101010101" pitchFamily="2" charset="-122"/>
              </a:rPr>
              <a:t>）</a:t>
            </a:r>
          </a:p>
        </p:txBody>
      </p:sp>
      <p:sp>
        <p:nvSpPr>
          <p:cNvPr id="3" name="矩形 2"/>
          <p:cNvSpPr/>
          <p:nvPr/>
        </p:nvSpPr>
        <p:spPr>
          <a:xfrm>
            <a:off x="286512" y="1591056"/>
            <a:ext cx="8321040" cy="483108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marL="558165" indent="-342900">
              <a:lnSpc>
                <a:spcPts val="2870"/>
              </a:lnSpc>
              <a:spcAft>
                <a:spcPts val="140"/>
              </a:spcAft>
            </a:pPr>
            <a:r>
              <a:rPr lang="en-US" altLang="zh-CN" sz="2000" dirty="0">
                <a:latin typeface="Arial" panose="020B0604020202020204"/>
              </a:rPr>
              <a:t>•    </a:t>
            </a:r>
            <a:r>
              <a:rPr lang="zh-TW" sz="2000" dirty="0">
                <a:latin typeface="宋体" panose="02010600030101010101" pitchFamily="2" charset="-122"/>
                <a:ea typeface="宋体" panose="02010600030101010101" pitchFamily="2" charset="-122"/>
              </a:rPr>
              <a:t>因为整体上解决智能问题存在巨大的困难，所以在模仿大脑</a:t>
            </a:r>
            <a:r>
              <a:rPr lang="zh-TW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功能</a:t>
            </a:r>
            <a:r>
              <a:rPr lang="zh-TW" sz="2000" dirty="0">
                <a:latin typeface="宋体" panose="02010600030101010101" pitchFamily="2" charset="-122"/>
                <a:ea typeface="宋体" panose="02010600030101010101" pitchFamily="2" charset="-122"/>
              </a:rPr>
              <a:t>的研 究上，出现了符号主义；在模仿大脑</a:t>
            </a:r>
            <a:r>
              <a:rPr lang="zh-TW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结构</a:t>
            </a:r>
            <a:r>
              <a:rPr lang="zh-TW" sz="2000" dirty="0">
                <a:latin typeface="宋体" panose="02010600030101010101" pitchFamily="2" charset="-122"/>
                <a:ea typeface="宋体" panose="02010600030101010101" pitchFamily="2" charset="-122"/>
              </a:rPr>
              <a:t>的研究上，出现了连接主义; 在模仿人类</a:t>
            </a:r>
            <a:r>
              <a:rPr lang="zh-TW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行为</a:t>
            </a:r>
            <a:r>
              <a:rPr lang="zh-TW" sz="2000" dirty="0">
                <a:latin typeface="宋体" panose="02010600030101010101" pitchFamily="2" charset="-122"/>
                <a:ea typeface="宋体" panose="02010600030101010101" pitchFamily="2" charset="-122"/>
              </a:rPr>
              <a:t>的研究上（反馈机制），出现了行为主义。</a:t>
            </a:r>
          </a:p>
          <a:p>
            <a:pPr marL="558165" indent="-342900">
              <a:lnSpc>
                <a:spcPts val="2990"/>
              </a:lnSpc>
              <a:spcAft>
                <a:spcPts val="420"/>
              </a:spcAft>
            </a:pPr>
            <a:r>
              <a:rPr lang="en-US" altLang="zh-CN" sz="2000" dirty="0">
                <a:latin typeface="Arial" panose="020B0604020202020204"/>
              </a:rPr>
              <a:t>•    </a:t>
            </a:r>
            <a:r>
              <a:rPr lang="zh-TW" sz="2000" b="1" u="sng" dirty="0">
                <a:latin typeface="宋体" panose="02010600030101010101" pitchFamily="2" charset="-122"/>
                <a:ea typeface="宋体" panose="02010600030101010101" pitchFamily="2" charset="-122"/>
              </a:rPr>
              <a:t>符号学派</a:t>
            </a:r>
            <a:r>
              <a:rPr lang="zh-TW" sz="2000" dirty="0">
                <a:latin typeface="宋体" panose="02010600030101010101" pitchFamily="2" charset="-122"/>
                <a:ea typeface="宋体" panose="02010600030101010101" pitchFamily="2" charset="-122"/>
              </a:rPr>
              <a:t>，认为人工智能源于数理逻辑,试图通过形式化的符号表示 和逻辑推理系统来描述智能行为。代表性成果为最早期的自动定理证 明，后来又发展了启发式搜索、专家系统和知识工程的理论与技术。</a:t>
            </a:r>
          </a:p>
          <a:p>
            <a:pPr marL="558165" indent="-342900">
              <a:lnSpc>
                <a:spcPts val="2890"/>
              </a:lnSpc>
              <a:spcAft>
                <a:spcPts val="420"/>
              </a:spcAft>
            </a:pPr>
            <a:r>
              <a:rPr lang="en-US" altLang="zh-CN" sz="2000" dirty="0">
                <a:latin typeface="Arial" panose="020B0604020202020204"/>
              </a:rPr>
              <a:t>•    </a:t>
            </a:r>
            <a:r>
              <a:rPr lang="zh-TW" sz="2000" b="1" u="sng" dirty="0">
                <a:latin typeface="宋体" panose="02010600030101010101" pitchFamily="2" charset="-122"/>
                <a:ea typeface="宋体" panose="02010600030101010101" pitchFamily="2" charset="-122"/>
              </a:rPr>
              <a:t>连接学派</a:t>
            </a:r>
            <a:r>
              <a:rPr lang="zh-TW" sz="2000" dirty="0">
                <a:latin typeface="宋体" panose="02010600030101010101" pitchFamily="2" charset="-122"/>
                <a:ea typeface="宋体" panose="02010600030101010101" pitchFamily="2" charset="-122"/>
              </a:rPr>
              <a:t>,认为人工智能源于仿生学，试图通过仿真大脑神经网络的 活动来实现智能。擅长解决模式识别、聚类、联想等非结构化的问题, 但却很难解决高层次的智能问题（如机器定理证明）。</a:t>
            </a:r>
          </a:p>
          <a:p>
            <a:pPr marL="558165" indent="-342900">
              <a:lnSpc>
                <a:spcPts val="2865"/>
              </a:lnSpc>
            </a:pPr>
            <a:r>
              <a:rPr lang="en-US" altLang="zh-CN" sz="2000" dirty="0">
                <a:latin typeface="Arial" panose="020B0604020202020204"/>
              </a:rPr>
              <a:t>•    </a:t>
            </a:r>
            <a:r>
              <a:rPr lang="zh-TW" sz="2000" b="1" u="sng" dirty="0">
                <a:latin typeface="宋体" panose="02010600030101010101" pitchFamily="2" charset="-122"/>
                <a:ea typeface="宋体" panose="02010600030101010101" pitchFamily="2" charset="-122"/>
              </a:rPr>
              <a:t>行为学派</a:t>
            </a:r>
            <a:r>
              <a:rPr lang="zh-TW" sz="2000" dirty="0">
                <a:latin typeface="宋体" panose="02010600030101010101" pitchFamily="2" charset="-122"/>
                <a:ea typeface="宋体" panose="02010600030101010101" pitchFamily="2" charset="-122"/>
              </a:rPr>
              <a:t>，认为人工智能源于控制论。认为智能是在与环境的交互过 程中表现出来的，即感知</a:t>
            </a:r>
            <a:r>
              <a:rPr lang="zh-TW" sz="2000" dirty="0">
                <a:latin typeface="Calibri" panose="020F0502020204030204"/>
                <a:ea typeface="Calibri" panose="020F0502020204030204"/>
              </a:rPr>
              <a:t>-</a:t>
            </a:r>
            <a:r>
              <a:rPr lang="zh-TW" sz="2000" dirty="0">
                <a:latin typeface="宋体" panose="02010600030101010101" pitchFamily="2" charset="-122"/>
                <a:ea typeface="宋体" panose="02010600030101010101" pitchFamily="2" charset="-122"/>
              </a:rPr>
              <a:t>动作，无需知识表示，无需推理。代表作首 推</a:t>
            </a:r>
            <a:r>
              <a:rPr lang="en-US" sz="2000" dirty="0">
                <a:latin typeface="Calibri" panose="020F0502020204030204"/>
              </a:rPr>
              <a:t>Rodney Brooks</a:t>
            </a:r>
            <a:r>
              <a:rPr lang="zh-TW" sz="2000" dirty="0">
                <a:latin typeface="宋体" panose="02010600030101010101" pitchFamily="2" charset="-122"/>
                <a:ea typeface="宋体" panose="02010600030101010101" pitchFamily="2" charset="-122"/>
              </a:rPr>
              <a:t>设计的六足行走机器人，一个基于感知</a:t>
            </a:r>
            <a:r>
              <a:rPr lang="zh-TW" sz="2000" dirty="0">
                <a:latin typeface="Calibri" panose="020F0502020204030204"/>
                <a:ea typeface="Calibri" panose="020F0502020204030204"/>
              </a:rPr>
              <a:t>-</a:t>
            </a:r>
            <a:r>
              <a:rPr lang="zh-TW" sz="2000" dirty="0">
                <a:latin typeface="宋体" panose="02010600030101010101" pitchFamily="2" charset="-122"/>
                <a:ea typeface="宋体" panose="02010600030101010101" pitchFamily="2" charset="-122"/>
              </a:rPr>
              <a:t>动作模式模拟 昆虫行为的控制系统。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48640" y="569976"/>
            <a:ext cx="7952232" cy="592836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 algn="ctr">
              <a:spcAft>
                <a:spcPts val="2730"/>
              </a:spcAft>
            </a:pPr>
            <a:r>
              <a:rPr lang="zh-TW" sz="4400" dirty="0">
                <a:latin typeface="宋体" panose="02010600030101010101" pitchFamily="2" charset="-122"/>
                <a:ea typeface="宋体" panose="02010600030101010101" pitchFamily="2" charset="-122"/>
              </a:rPr>
              <a:t>平稳发展期</a:t>
            </a:r>
            <a:r>
              <a:rPr lang="en-US" sz="4400" dirty="0">
                <a:latin typeface="宋体" panose="02010600030101010101" pitchFamily="2" charset="-122"/>
              </a:rPr>
              <a:t>(</a:t>
            </a:r>
            <a:r>
              <a:rPr lang="en-US" sz="4400" dirty="0">
                <a:latin typeface="Calibri" panose="020F0502020204030204"/>
              </a:rPr>
              <a:t>1993-2010</a:t>
            </a:r>
            <a:r>
              <a:rPr lang="en-US" sz="4400" dirty="0">
                <a:latin typeface="宋体" panose="02010600030101010101" pitchFamily="2" charset="-122"/>
              </a:rPr>
              <a:t>)</a:t>
            </a:r>
          </a:p>
          <a:p>
            <a:pPr marL="295910" indent="-342900">
              <a:lnSpc>
                <a:spcPts val="2785"/>
              </a:lnSpc>
              <a:spcAft>
                <a:spcPts val="350"/>
              </a:spcAft>
            </a:pPr>
            <a:r>
              <a:rPr lang="en-US" altLang="zh-CN" sz="2500" dirty="0">
                <a:latin typeface="Arial" panose="020B0604020202020204"/>
              </a:rPr>
              <a:t>•  </a:t>
            </a:r>
            <a:r>
              <a:rPr lang="zh-TW" sz="2500" dirty="0">
                <a:latin typeface="宋体" panose="02010600030101010101" pitchFamily="2" charset="-122"/>
                <a:ea typeface="宋体" panose="02010600030101010101" pitchFamily="2" charset="-122"/>
              </a:rPr>
              <a:t>人们对于为什么人工智能未能实现人类智能的梦想的原 因没有达成一致意见，从而大分裂：</a:t>
            </a:r>
          </a:p>
          <a:p>
            <a:pPr marL="410210" indent="0">
              <a:spcAft>
                <a:spcPts val="350"/>
              </a:spcAft>
            </a:pPr>
            <a:r>
              <a:rPr lang="zh-TW" sz="2200" dirty="0">
                <a:latin typeface="Arial" panose="020B0604020202020204"/>
                <a:ea typeface="Arial" panose="020B0604020202020204"/>
              </a:rPr>
              <a:t>-</a:t>
            </a:r>
            <a:r>
              <a:rPr lang="zh-TW" sz="2200" dirty="0">
                <a:latin typeface="宋体" panose="02010600030101010101" pitchFamily="2" charset="-122"/>
                <a:ea typeface="宋体" panose="02010600030101010101" pitchFamily="2" charset="-122"/>
              </a:rPr>
              <a:t>自动定理证明</a:t>
            </a:r>
          </a:p>
          <a:p>
            <a:pPr marL="410210" indent="0">
              <a:spcAft>
                <a:spcPts val="350"/>
              </a:spcAft>
            </a:pPr>
            <a:r>
              <a:rPr lang="zh-TW" sz="2200" dirty="0">
                <a:latin typeface="Arial" panose="020B0604020202020204"/>
                <a:ea typeface="Arial" panose="020B0604020202020204"/>
              </a:rPr>
              <a:t>-</a:t>
            </a:r>
            <a:r>
              <a:rPr lang="zh-TW" sz="2200" dirty="0">
                <a:latin typeface="宋体" panose="02010600030101010101" pitchFamily="2" charset="-122"/>
                <a:ea typeface="宋体" panose="02010600030101010101" pitchFamily="2" charset="-122"/>
              </a:rPr>
              <a:t>模式识别</a:t>
            </a:r>
          </a:p>
          <a:p>
            <a:pPr marL="410210" indent="0">
              <a:spcAft>
                <a:spcPts val="350"/>
              </a:spcAft>
            </a:pPr>
            <a:r>
              <a:rPr lang="zh-TW" sz="2200" dirty="0">
                <a:latin typeface="Arial" panose="020B0604020202020204"/>
                <a:ea typeface="Arial" panose="020B0604020202020204"/>
              </a:rPr>
              <a:t>-</a:t>
            </a:r>
            <a:r>
              <a:rPr lang="zh-TW" sz="2200" dirty="0">
                <a:latin typeface="宋体" panose="02010600030101010101" pitchFamily="2" charset="-122"/>
                <a:ea typeface="宋体" panose="02010600030101010101" pitchFamily="2" charset="-122"/>
              </a:rPr>
              <a:t>机器学习</a:t>
            </a:r>
          </a:p>
          <a:p>
            <a:pPr marL="410210" indent="0">
              <a:spcAft>
                <a:spcPts val="350"/>
              </a:spcAft>
            </a:pPr>
            <a:r>
              <a:rPr lang="zh-TW" sz="2200" dirty="0">
                <a:latin typeface="Arial" panose="020B0604020202020204"/>
                <a:ea typeface="Arial" panose="020B0604020202020204"/>
              </a:rPr>
              <a:t>-</a:t>
            </a:r>
            <a:r>
              <a:rPr lang="zh-TW" sz="2200" dirty="0">
                <a:latin typeface="宋体" panose="02010600030101010101" pitchFamily="2" charset="-122"/>
                <a:ea typeface="宋体" panose="02010600030101010101" pitchFamily="2" charset="-122"/>
              </a:rPr>
              <a:t>自然语言理解</a:t>
            </a:r>
          </a:p>
          <a:p>
            <a:pPr marL="410210" indent="0">
              <a:spcAft>
                <a:spcPts val="350"/>
              </a:spcAft>
            </a:pPr>
            <a:r>
              <a:rPr lang="zh-TW" sz="2200" dirty="0">
                <a:latin typeface="Arial" panose="020B0604020202020204"/>
                <a:ea typeface="Arial" panose="020B0604020202020204"/>
              </a:rPr>
              <a:t>-</a:t>
            </a:r>
            <a:r>
              <a:rPr lang="zh-TW" sz="2200" dirty="0">
                <a:latin typeface="宋体" panose="02010600030101010101" pitchFamily="2" charset="-122"/>
                <a:ea typeface="宋体" panose="02010600030101010101" pitchFamily="2" charset="-122"/>
              </a:rPr>
              <a:t>计算机视觉</a:t>
            </a:r>
          </a:p>
          <a:p>
            <a:pPr marL="410210" indent="0" algn="just">
              <a:spcAft>
                <a:spcPts val="350"/>
              </a:spcAft>
            </a:pPr>
            <a:r>
              <a:rPr lang="zh-TW" sz="2200" dirty="0">
                <a:latin typeface="Arial" panose="020B0604020202020204"/>
                <a:ea typeface="Arial" panose="020B0604020202020204"/>
              </a:rPr>
              <a:t>-</a:t>
            </a:r>
            <a:r>
              <a:rPr lang="zh-TW" sz="2200" dirty="0">
                <a:latin typeface="宋体" panose="02010600030101010101" pitchFamily="2" charset="-122"/>
                <a:ea typeface="宋体" panose="02010600030101010101" pitchFamily="2" charset="-122"/>
              </a:rPr>
              <a:t>自动程序设计</a:t>
            </a:r>
          </a:p>
          <a:p>
            <a:pPr marL="295910" indent="-342900">
              <a:lnSpc>
                <a:spcPts val="3120"/>
              </a:lnSpc>
              <a:spcAft>
                <a:spcPts val="560"/>
              </a:spcAft>
            </a:pPr>
            <a:r>
              <a:rPr lang="en-US" sz="2500" dirty="0">
                <a:latin typeface="Arial" panose="020B0604020202020204"/>
              </a:rPr>
              <a:t>•  </a:t>
            </a:r>
            <a:r>
              <a:rPr lang="zh-TW" sz="2500" dirty="0">
                <a:latin typeface="Calibri" panose="020F0502020204030204"/>
                <a:ea typeface="Calibri" panose="020F0502020204030204"/>
              </a:rPr>
              <a:t>1997</a:t>
            </a:r>
            <a:r>
              <a:rPr lang="zh-TW" sz="2500" dirty="0">
                <a:latin typeface="宋体" panose="02010600030101010101" pitchFamily="2" charset="-122"/>
                <a:ea typeface="宋体" panose="02010600030101010101" pitchFamily="2" charset="-122"/>
              </a:rPr>
              <a:t>年</a:t>
            </a:r>
            <a:r>
              <a:rPr lang="zh-TW" sz="2500" dirty="0">
                <a:latin typeface="Calibri" panose="020F0502020204030204"/>
                <a:ea typeface="Calibri" panose="020F0502020204030204"/>
              </a:rPr>
              <a:t>5</a:t>
            </a:r>
            <a:r>
              <a:rPr lang="zh-TW" sz="2500" dirty="0">
                <a:latin typeface="宋体" panose="02010600030101010101" pitchFamily="2" charset="-122"/>
                <a:ea typeface="宋体" panose="02010600030101010101" pitchFamily="2" charset="-122"/>
              </a:rPr>
              <a:t>月，</a:t>
            </a:r>
            <a:r>
              <a:rPr lang="en-US" sz="2500" dirty="0">
                <a:latin typeface="Calibri" panose="020F0502020204030204"/>
              </a:rPr>
              <a:t>IBM</a:t>
            </a:r>
            <a:r>
              <a:rPr lang="zh-TW" sz="2500" dirty="0">
                <a:latin typeface="宋体" panose="02010600030101010101" pitchFamily="2" charset="-122"/>
                <a:ea typeface="宋体" panose="02010600030101010101" pitchFamily="2" charset="-122"/>
              </a:rPr>
              <a:t>的深蓝(</a:t>
            </a:r>
            <a:r>
              <a:rPr lang="en-US" sz="2500" dirty="0">
                <a:latin typeface="Calibri" panose="020F0502020204030204"/>
              </a:rPr>
              <a:t>Deep Blue</a:t>
            </a:r>
            <a:r>
              <a:rPr lang="zh-TW" sz="2500" dirty="0">
                <a:latin typeface="宋体" panose="02010600030101010101" pitchFamily="2" charset="-122"/>
                <a:ea typeface="宋体" panose="02010600030101010101" pitchFamily="2" charset="-122"/>
              </a:rPr>
              <a:t>)战胜国际象棋世界冠军卡斯帕罗夫</a:t>
            </a:r>
            <a:endParaRPr lang="en-US" altLang="zh-TW" sz="25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95910" indent="-342900">
              <a:lnSpc>
                <a:spcPts val="3120"/>
              </a:lnSpc>
              <a:spcAft>
                <a:spcPts val="560"/>
              </a:spcAft>
            </a:pPr>
            <a:r>
              <a:rPr lang="en-US" sz="2500" dirty="0">
                <a:latin typeface="Arial" panose="020B0604020202020204"/>
              </a:rPr>
              <a:t>•  </a:t>
            </a:r>
            <a:r>
              <a:rPr lang="zh-TW" sz="2500" dirty="0">
                <a:latin typeface="Calibri" panose="020F0502020204030204"/>
                <a:ea typeface="Calibri" panose="020F0502020204030204"/>
              </a:rPr>
              <a:t>2011</a:t>
            </a:r>
            <a:r>
              <a:rPr lang="zh-TW" sz="2500" dirty="0">
                <a:latin typeface="宋体" panose="02010600030101010101" pitchFamily="2" charset="-122"/>
                <a:ea typeface="宋体" panose="02010600030101010101" pitchFamily="2" charset="-122"/>
              </a:rPr>
              <a:t>年</a:t>
            </a:r>
            <a:r>
              <a:rPr lang="zh-TW" sz="2500" dirty="0">
                <a:latin typeface="Calibri" panose="020F0502020204030204"/>
                <a:ea typeface="Calibri" panose="020F0502020204030204"/>
              </a:rPr>
              <a:t>2</a:t>
            </a:r>
            <a:r>
              <a:rPr lang="zh-TW" sz="2500" dirty="0">
                <a:latin typeface="宋体" panose="02010600030101010101" pitchFamily="2" charset="-122"/>
                <a:ea typeface="宋体" panose="02010600030101010101" pitchFamily="2" charset="-122"/>
              </a:rPr>
              <a:t>月，</a:t>
            </a:r>
            <a:r>
              <a:rPr lang="en-US" sz="2500" dirty="0">
                <a:latin typeface="Calibri" panose="020F0502020204030204"/>
              </a:rPr>
              <a:t>IBM</a:t>
            </a:r>
            <a:r>
              <a:rPr lang="zh-TW" sz="2500" dirty="0">
                <a:latin typeface="宋体" panose="02010600030101010101" pitchFamily="2" charset="-122"/>
                <a:ea typeface="宋体" panose="02010600030101010101" pitchFamily="2" charset="-122"/>
              </a:rPr>
              <a:t>的沃森(</a:t>
            </a:r>
            <a:r>
              <a:rPr lang="en-US" sz="2500" dirty="0" err="1">
                <a:latin typeface="Calibri" panose="020F0502020204030204"/>
              </a:rPr>
              <a:t>Waston</a:t>
            </a:r>
            <a:r>
              <a:rPr lang="zh-TW" sz="2500" dirty="0">
                <a:latin typeface="宋体" panose="02010600030101010101" pitchFamily="2" charset="-122"/>
                <a:ea typeface="宋体" panose="02010600030101010101" pitchFamily="2" charset="-122"/>
              </a:rPr>
              <a:t>)在电视节目</a:t>
            </a:r>
          </a:p>
          <a:p>
            <a:pPr indent="596900">
              <a:lnSpc>
                <a:spcPts val="2950"/>
              </a:lnSpc>
            </a:pPr>
            <a:r>
              <a:rPr lang="en-US" sz="2500" dirty="0">
                <a:latin typeface="宋体" panose="02010600030101010101" pitchFamily="2" charset="-122"/>
              </a:rPr>
              <a:t>“</a:t>
            </a:r>
            <a:r>
              <a:rPr lang="en-US" sz="2500" dirty="0">
                <a:latin typeface="Calibri" panose="020F0502020204030204"/>
              </a:rPr>
              <a:t>Jeopardy</a:t>
            </a:r>
            <a:r>
              <a:rPr lang="zh-TW" sz="2500" dirty="0">
                <a:latin typeface="宋体" panose="02010600030101010101" pitchFamily="2" charset="-122"/>
                <a:ea typeface="宋体" panose="02010600030101010101" pitchFamily="2" charset="-122"/>
              </a:rPr>
              <a:t>中战胜两个优秀的人类冠军选手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73024" y="582168"/>
            <a:ext cx="6620256" cy="424891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 algn="ctr">
              <a:spcAft>
                <a:spcPts val="1960"/>
              </a:spcAft>
            </a:pPr>
            <a:r>
              <a:rPr lang="zh-TW" sz="4400" dirty="0">
                <a:latin typeface="宋体" panose="02010600030101010101" pitchFamily="2" charset="-122"/>
                <a:ea typeface="宋体" panose="02010600030101010101" pitchFamily="2" charset="-122"/>
              </a:rPr>
              <a:t>人工智能简史</a:t>
            </a:r>
            <a:r>
              <a:rPr lang="en-US" sz="4400" dirty="0">
                <a:latin typeface="宋体" panose="02010600030101010101" pitchFamily="2" charset="-122"/>
              </a:rPr>
              <a:t>（</a:t>
            </a:r>
            <a:r>
              <a:rPr lang="en-US" sz="4400" dirty="0">
                <a:latin typeface="Calibri" panose="020F0502020204030204"/>
              </a:rPr>
              <a:t>2010-</a:t>
            </a:r>
            <a:r>
              <a:rPr lang="en-US" sz="4400" dirty="0">
                <a:latin typeface="宋体" panose="02010600030101010101" pitchFamily="2" charset="-122"/>
              </a:rPr>
              <a:t>）</a:t>
            </a:r>
          </a:p>
          <a:p>
            <a:pPr marL="398145" indent="-444500" algn="just">
              <a:lnSpc>
                <a:spcPts val="3145"/>
              </a:lnSpc>
            </a:pPr>
            <a:r>
              <a:rPr lang="en-US" sz="3000" dirty="0">
                <a:latin typeface="Arial" panose="020B0604020202020204"/>
              </a:rPr>
              <a:t>• </a:t>
            </a:r>
            <a:r>
              <a:rPr lang="zh-TW" sz="3000" dirty="0">
                <a:latin typeface="宋体" panose="02010600030101010101" pitchFamily="2" charset="-122"/>
                <a:ea typeface="宋体" panose="02010600030101010101" pitchFamily="2" charset="-122"/>
              </a:rPr>
              <a:t>大数据和更快更强的计算机硬件 </a:t>
            </a:r>
            <a:endParaRPr lang="en-US" altLang="zh-TW" sz="3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98145" indent="-444500" algn="just">
              <a:lnSpc>
                <a:spcPts val="4000"/>
              </a:lnSpc>
            </a:pPr>
            <a:r>
              <a:rPr lang="en-US" altLang="zh-TW" sz="3000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TW" sz="2600" dirty="0">
                <a:latin typeface="Arial" panose="020B0604020202020204"/>
                <a:ea typeface="Arial" panose="020B0604020202020204"/>
              </a:rPr>
              <a:t>-</a:t>
            </a:r>
            <a:r>
              <a:rPr lang="zh-TW" sz="2600" dirty="0">
                <a:latin typeface="宋体" panose="02010600030101010101" pitchFamily="2" charset="-122"/>
                <a:ea typeface="宋体" panose="02010600030101010101" pitchFamily="2" charset="-122"/>
              </a:rPr>
              <a:t>大规模知识库</a:t>
            </a:r>
            <a:r>
              <a:rPr lang="zh-TW" sz="2600" b="1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TW" sz="2600" dirty="0">
                <a:latin typeface="宋体" panose="02010600030101010101" pitchFamily="2" charset="-122"/>
                <a:ea typeface="宋体" panose="02010600030101010101" pitchFamily="2" charset="-122"/>
              </a:rPr>
              <a:t>知识图谱</a:t>
            </a:r>
            <a:endParaRPr lang="en-US" altLang="zh-TW" sz="2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98145" indent="-444500" algn="just">
              <a:lnSpc>
                <a:spcPts val="4000"/>
              </a:lnSpc>
            </a:pPr>
            <a:r>
              <a:rPr lang="en-US" sz="3000" dirty="0">
                <a:latin typeface="Arial" panose="020B0604020202020204"/>
              </a:rPr>
              <a:t>• </a:t>
            </a:r>
            <a:r>
              <a:rPr lang="zh-TW" sz="3000" dirty="0">
                <a:latin typeface="宋体" panose="02010600030101010101" pitchFamily="2" charset="-122"/>
                <a:ea typeface="宋体" panose="02010600030101010101" pitchFamily="2" charset="-122"/>
              </a:rPr>
              <a:t>深度学习</a:t>
            </a:r>
          </a:p>
          <a:p>
            <a:pPr marL="398145" indent="0" algn="just"/>
            <a:r>
              <a:rPr lang="zh-TW" sz="2600" dirty="0">
                <a:latin typeface="Arial" panose="020B0604020202020204"/>
                <a:ea typeface="Arial" panose="020B0604020202020204"/>
              </a:rPr>
              <a:t>-</a:t>
            </a:r>
            <a:r>
              <a:rPr lang="zh-TW" sz="2600" dirty="0">
                <a:latin typeface="宋体" panose="02010600030101010101" pitchFamily="2" charset="-122"/>
                <a:ea typeface="宋体" panose="02010600030101010101" pitchFamily="2" charset="-122"/>
              </a:rPr>
              <a:t>图像分类</a:t>
            </a:r>
          </a:p>
          <a:p>
            <a:pPr marL="398145" indent="0" algn="just"/>
            <a:r>
              <a:rPr lang="zh-TW" sz="2600" dirty="0">
                <a:latin typeface="Arial" panose="020B0604020202020204"/>
                <a:ea typeface="Arial" panose="020B0604020202020204"/>
              </a:rPr>
              <a:t>-</a:t>
            </a:r>
            <a:r>
              <a:rPr lang="zh-TW" sz="2600" dirty="0">
                <a:latin typeface="宋体" panose="02010600030101010101" pitchFamily="2" charset="-122"/>
                <a:ea typeface="宋体" panose="02010600030101010101" pitchFamily="2" charset="-122"/>
              </a:rPr>
              <a:t>语音识别</a:t>
            </a:r>
          </a:p>
          <a:p>
            <a:pPr marL="398145" indent="0" algn="just"/>
            <a:r>
              <a:rPr lang="zh-TW" sz="2600" dirty="0">
                <a:latin typeface="Arial" panose="020B0604020202020204"/>
                <a:ea typeface="Arial" panose="020B0604020202020204"/>
              </a:rPr>
              <a:t>-</a:t>
            </a:r>
            <a:r>
              <a:rPr lang="zh-TW" sz="2600" dirty="0">
                <a:latin typeface="宋体" panose="02010600030101010101" pitchFamily="2" charset="-122"/>
                <a:ea typeface="宋体" panose="02010600030101010101" pitchFamily="2" charset="-122"/>
              </a:rPr>
              <a:t>同声传译</a:t>
            </a:r>
          </a:p>
          <a:p>
            <a:pPr marL="398145" indent="0" algn="just"/>
            <a:r>
              <a:rPr lang="zh-TW" sz="2600" dirty="0">
                <a:latin typeface="Arial" panose="020B0604020202020204"/>
                <a:ea typeface="Arial" panose="020B0604020202020204"/>
              </a:rPr>
              <a:t>-</a:t>
            </a:r>
            <a:r>
              <a:rPr lang="zh-TW" sz="2600" dirty="0">
                <a:latin typeface="宋体" panose="02010600030101010101" pitchFamily="2" charset="-122"/>
                <a:ea typeface="宋体" panose="02010600030101010101" pitchFamily="2" charset="-122"/>
              </a:rPr>
              <a:t>下围棋</a:t>
            </a:r>
          </a:p>
          <a:p>
            <a:pPr marL="398145" indent="0" algn="just"/>
            <a:r>
              <a:rPr lang="zh-TW" sz="2600" dirty="0">
                <a:latin typeface="Arial" panose="020B0604020202020204"/>
                <a:ea typeface="Arial" panose="020B0604020202020204"/>
              </a:rPr>
              <a:t>-</a:t>
            </a:r>
            <a:r>
              <a:rPr lang="zh-TW" sz="2600" dirty="0">
                <a:latin typeface="宋体" panose="02010600030101010101" pitchFamily="2" charset="-122"/>
                <a:ea typeface="宋体" panose="02010600030101010101" pitchFamily="2" charset="-122"/>
              </a:rPr>
              <a:t>精准医疗</a:t>
            </a:r>
          </a:p>
        </p:txBody>
      </p:sp>
      <p:sp>
        <p:nvSpPr>
          <p:cNvPr id="3" name="矩形 2"/>
          <p:cNvSpPr/>
          <p:nvPr/>
        </p:nvSpPr>
        <p:spPr>
          <a:xfrm>
            <a:off x="573024" y="5068220"/>
            <a:ext cx="8332719" cy="1130808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marL="299085" indent="-330200" algn="just">
              <a:lnSpc>
                <a:spcPts val="2750"/>
              </a:lnSpc>
            </a:pPr>
            <a:r>
              <a:rPr lang="en-US" sz="3000" dirty="0">
                <a:latin typeface="Arial" panose="020B0604020202020204"/>
              </a:rPr>
              <a:t>• </a:t>
            </a:r>
            <a:r>
              <a:rPr lang="zh-TW" sz="3000" dirty="0">
                <a:latin typeface="宋体" panose="02010600030101010101" pitchFamily="2" charset="-122"/>
                <a:ea typeface="宋体" panose="02010600030101010101" pitchFamily="2" charset="-122"/>
              </a:rPr>
              <a:t>深度学习引领了连接主义的复兴，同时，以强 化学习为代表的行为主义也在兴起。</a:t>
            </a:r>
            <a:r>
              <a:rPr lang="zh-CN" altLang="en-US" sz="3000" dirty="0">
                <a:latin typeface="宋体" panose="02010600030101010101" pitchFamily="2" charset="-122"/>
                <a:ea typeface="宋体" panose="02010600030101010101" pitchFamily="2" charset="-122"/>
              </a:rPr>
              <a:t>引发了</a:t>
            </a:r>
            <a:r>
              <a:rPr lang="zh-TW" sz="3000" dirty="0">
                <a:latin typeface="宋体" panose="02010600030101010101" pitchFamily="2" charset="-122"/>
                <a:ea typeface="宋体" panose="02010600030101010101" pitchFamily="2" charset="-122"/>
              </a:rPr>
              <a:t>以深度学习和强化学习为代表的第三次人工智能浪潮。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" y="2072640"/>
            <a:ext cx="2712720" cy="246583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4784" y="1216152"/>
            <a:ext cx="2545080" cy="331317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9592" y="3054096"/>
            <a:ext cx="2916936" cy="148132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73024" y="557784"/>
            <a:ext cx="2054352" cy="545592"/>
          </a:xfrm>
          <a:prstGeom prst="rect">
            <a:avLst/>
          </a:prstGeom>
          <a:solidFill>
            <a:srgbClr val="ADD05B"/>
          </a:solidFill>
        </p:spPr>
        <p:txBody>
          <a:bodyPr lIns="0" tIns="0" rIns="0" bIns="0">
            <a:noAutofit/>
          </a:bodyPr>
          <a:lstStyle/>
          <a:p>
            <a:pPr indent="12700">
              <a:lnSpc>
                <a:spcPct val="67000"/>
              </a:lnSpc>
            </a:pPr>
            <a:r>
              <a:rPr lang="en-US" sz="2700">
                <a:solidFill>
                  <a:srgbClr val="FFFFFF"/>
                </a:solidFill>
                <a:latin typeface="Calibri" panose="020F0502020204030204"/>
              </a:rPr>
              <a:t>ARTIFICIAL INTELLIGENCE</a:t>
            </a:r>
          </a:p>
        </p:txBody>
      </p:sp>
      <p:sp>
        <p:nvSpPr>
          <p:cNvPr id="6" name="矩形 5"/>
          <p:cNvSpPr/>
          <p:nvPr/>
        </p:nvSpPr>
        <p:spPr>
          <a:xfrm>
            <a:off x="600456" y="1167384"/>
            <a:ext cx="1822704" cy="326136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>
              <a:lnSpc>
                <a:spcPct val="96000"/>
              </a:lnSpc>
            </a:pPr>
            <a:r>
              <a:rPr lang="en-US" sz="1200" dirty="0">
                <a:solidFill>
                  <a:srgbClr val="222222"/>
                </a:solidFill>
                <a:latin typeface="Arial" panose="020B0604020202020204"/>
              </a:rPr>
              <a:t>Early artificial intelligence stirs excitement.</a:t>
            </a:r>
          </a:p>
        </p:txBody>
      </p:sp>
      <p:sp>
        <p:nvSpPr>
          <p:cNvPr id="7" name="矩形 6"/>
          <p:cNvSpPr/>
          <p:nvPr/>
        </p:nvSpPr>
        <p:spPr>
          <a:xfrm>
            <a:off x="6129528" y="1944624"/>
            <a:ext cx="1441704" cy="545592"/>
          </a:xfrm>
          <a:prstGeom prst="rect">
            <a:avLst/>
          </a:prstGeom>
          <a:solidFill>
            <a:srgbClr val="65A901"/>
          </a:solidFill>
        </p:spPr>
        <p:txBody>
          <a:bodyPr lIns="0" tIns="0" rIns="0" bIns="0">
            <a:noAutofit/>
          </a:bodyPr>
          <a:lstStyle/>
          <a:p>
            <a:pPr indent="0">
              <a:lnSpc>
                <a:spcPct val="67000"/>
              </a:lnSpc>
            </a:pPr>
            <a:r>
              <a:rPr lang="en-US" sz="2700">
                <a:solidFill>
                  <a:srgbClr val="FFFFFF"/>
                </a:solidFill>
                <a:latin typeface="Calibri" panose="020F0502020204030204"/>
              </a:rPr>
              <a:t>DEEP LEARNING</a:t>
            </a:r>
          </a:p>
        </p:txBody>
      </p:sp>
      <p:sp>
        <p:nvSpPr>
          <p:cNvPr id="8" name="矩形 7"/>
          <p:cNvSpPr/>
          <p:nvPr/>
        </p:nvSpPr>
        <p:spPr>
          <a:xfrm>
            <a:off x="381000" y="4629912"/>
            <a:ext cx="441960" cy="14630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>
                <a:solidFill>
                  <a:srgbClr val="222222"/>
                </a:solidFill>
                <a:latin typeface="Arial" panose="020B0604020202020204"/>
              </a:rPr>
              <a:t>1950 s</a:t>
            </a:r>
          </a:p>
        </p:txBody>
      </p:sp>
      <p:sp>
        <p:nvSpPr>
          <p:cNvPr id="9" name="矩形 8"/>
          <p:cNvSpPr/>
          <p:nvPr/>
        </p:nvSpPr>
        <p:spPr>
          <a:xfrm>
            <a:off x="1286256" y="4629912"/>
            <a:ext cx="441960" cy="14630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>
                <a:solidFill>
                  <a:srgbClr val="222222"/>
                </a:solidFill>
                <a:latin typeface="Arial" panose="020B0604020202020204"/>
              </a:rPr>
              <a:t>1960's</a:t>
            </a:r>
          </a:p>
        </p:txBody>
      </p:sp>
      <p:sp>
        <p:nvSpPr>
          <p:cNvPr id="10" name="矩形 9"/>
          <p:cNvSpPr/>
          <p:nvPr/>
        </p:nvSpPr>
        <p:spPr>
          <a:xfrm>
            <a:off x="2167128" y="4629912"/>
            <a:ext cx="441960" cy="14630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>
                <a:solidFill>
                  <a:srgbClr val="222222"/>
                </a:solidFill>
                <a:latin typeface="Arial" panose="020B0604020202020204"/>
              </a:rPr>
              <a:t>197(Ts</a:t>
            </a:r>
          </a:p>
        </p:txBody>
      </p:sp>
      <p:sp>
        <p:nvSpPr>
          <p:cNvPr id="11" name="矩形 10"/>
          <p:cNvSpPr/>
          <p:nvPr/>
        </p:nvSpPr>
        <p:spPr>
          <a:xfrm>
            <a:off x="3048000" y="4629912"/>
            <a:ext cx="451104" cy="14630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>
                <a:solidFill>
                  <a:srgbClr val="222222"/>
                </a:solidFill>
                <a:latin typeface="Arial" panose="020B0604020202020204"/>
              </a:rPr>
              <a:t>198(Ts</a:t>
            </a:r>
          </a:p>
        </p:txBody>
      </p:sp>
      <p:sp>
        <p:nvSpPr>
          <p:cNvPr id="12" name="矩形 11"/>
          <p:cNvSpPr/>
          <p:nvPr/>
        </p:nvSpPr>
        <p:spPr>
          <a:xfrm>
            <a:off x="3934968" y="4629912"/>
            <a:ext cx="445008" cy="14630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>
                <a:solidFill>
                  <a:srgbClr val="222222"/>
                </a:solidFill>
                <a:latin typeface="Arial" panose="020B0604020202020204"/>
              </a:rPr>
              <a:t>1990-s</a:t>
            </a:r>
          </a:p>
        </p:txBody>
      </p:sp>
      <p:sp>
        <p:nvSpPr>
          <p:cNvPr id="13" name="矩形 12"/>
          <p:cNvSpPr/>
          <p:nvPr/>
        </p:nvSpPr>
        <p:spPr>
          <a:xfrm>
            <a:off x="4806696" y="4629912"/>
            <a:ext cx="460248" cy="14630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>
                <a:solidFill>
                  <a:srgbClr val="222222"/>
                </a:solidFill>
                <a:latin typeface="Arial" panose="020B0604020202020204"/>
              </a:rPr>
              <a:t>2000*5</a:t>
            </a:r>
          </a:p>
        </p:txBody>
      </p:sp>
      <p:sp>
        <p:nvSpPr>
          <p:cNvPr id="14" name="矩形 13"/>
          <p:cNvSpPr/>
          <p:nvPr/>
        </p:nvSpPr>
        <p:spPr>
          <a:xfrm>
            <a:off x="5696712" y="4629912"/>
            <a:ext cx="451104" cy="14630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>
                <a:solidFill>
                  <a:srgbClr val="222222"/>
                </a:solidFill>
                <a:latin typeface="Arial" panose="020B0604020202020204"/>
              </a:rPr>
              <a:t>2010</a:t>
            </a:r>
            <a:r>
              <a:rPr lang="en-US" sz="1200" baseline="30000">
                <a:solidFill>
                  <a:srgbClr val="222222"/>
                </a:solidFill>
                <a:latin typeface="Arial" panose="020B0604020202020204"/>
              </a:rPr>
              <a:t>r</a:t>
            </a:r>
            <a:r>
              <a:rPr lang="en-US" sz="1200">
                <a:solidFill>
                  <a:srgbClr val="222222"/>
                </a:solidFill>
                <a:latin typeface="Arial" panose="020B0604020202020204"/>
              </a:rPr>
              <a:t>s</a:t>
            </a:r>
          </a:p>
        </p:txBody>
      </p:sp>
      <p:sp>
        <p:nvSpPr>
          <p:cNvPr id="15" name="矩形 14"/>
          <p:cNvSpPr/>
          <p:nvPr/>
        </p:nvSpPr>
        <p:spPr>
          <a:xfrm>
            <a:off x="362712" y="5035296"/>
            <a:ext cx="7751064" cy="35966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/>
            <a:r>
              <a:rPr lang="en-US" sz="1200" dirty="0">
                <a:solidFill>
                  <a:srgbClr val="898989"/>
                </a:solidFill>
                <a:latin typeface="Arial" panose="020B0604020202020204"/>
              </a:rPr>
              <a:t>Since an early flush of optimism in the 1950s, smaller subsets of artificial intelligence </a:t>
            </a:r>
            <a:r>
              <a:rPr lang="zh-TW" sz="1200" dirty="0">
                <a:solidFill>
                  <a:srgbClr val="898989"/>
                </a:solidFill>
                <a:latin typeface="Arial" panose="020B0604020202020204"/>
                <a:ea typeface="Arial" panose="020B0604020202020204"/>
              </a:rPr>
              <a:t>- </a:t>
            </a:r>
            <a:r>
              <a:rPr lang="en-US" sz="1200" dirty="0">
                <a:solidFill>
                  <a:srgbClr val="898989"/>
                </a:solidFill>
                <a:latin typeface="Arial" panose="020B0604020202020204"/>
              </a:rPr>
              <a:t>first machine learning, then deep learning, a subset of machine learning </a:t>
            </a:r>
            <a:r>
              <a:rPr lang="zh-TW" sz="1200" dirty="0">
                <a:solidFill>
                  <a:srgbClr val="898989"/>
                </a:solidFill>
                <a:latin typeface="Arial" panose="020B0604020202020204"/>
                <a:ea typeface="Arial" panose="020B0604020202020204"/>
              </a:rPr>
              <a:t>- </a:t>
            </a:r>
            <a:r>
              <a:rPr lang="en-US" sz="1200" dirty="0">
                <a:solidFill>
                  <a:srgbClr val="898989"/>
                </a:solidFill>
                <a:latin typeface="Arial" panose="020B0604020202020204"/>
              </a:rPr>
              <a:t>have created ever larger disruptions.</a:t>
            </a:r>
          </a:p>
        </p:txBody>
      </p:sp>
      <p:sp>
        <p:nvSpPr>
          <p:cNvPr id="16" name="矩形 15"/>
          <p:cNvSpPr/>
          <p:nvPr/>
        </p:nvSpPr>
        <p:spPr>
          <a:xfrm>
            <a:off x="2560320" y="6196584"/>
            <a:ext cx="6464808" cy="164592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100">
                <a:latin typeface="Arial" panose="020B0604020202020204"/>
                <a:hlinkClick r:id="rId5"/>
              </a:rPr>
              <a:t>https://blogs.nvidia.com.tw/2016/07/whats-difference-artificial-intelligence-machine-learning-deep-learning-ai/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91502" y="539768"/>
            <a:ext cx="8244680" cy="543763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 algn="ctr">
              <a:spcAft>
                <a:spcPts val="2520"/>
              </a:spcAft>
            </a:pPr>
            <a:r>
              <a:rPr lang="zh-TW" sz="4400" dirty="0">
                <a:latin typeface="宋体" panose="02010600030101010101" pitchFamily="2" charset="-122"/>
                <a:ea typeface="宋体" panose="02010600030101010101" pitchFamily="2" charset="-122"/>
              </a:rPr>
              <a:t>什么是机器学习？</a:t>
            </a:r>
          </a:p>
          <a:p>
            <a:pPr marL="295910" indent="-342900">
              <a:lnSpc>
                <a:spcPts val="3250"/>
              </a:lnSpc>
              <a:spcAft>
                <a:spcPts val="420"/>
              </a:spcAft>
            </a:pPr>
            <a:r>
              <a:rPr lang="en-US" sz="3000" dirty="0">
                <a:latin typeface="Arial" panose="020B0604020202020204"/>
              </a:rPr>
              <a:t>• </a:t>
            </a:r>
            <a:r>
              <a:rPr lang="en-US" sz="3000" b="1" dirty="0">
                <a:latin typeface="宋体" panose="02010600030101010101" pitchFamily="2" charset="-122"/>
              </a:rPr>
              <a:t>[Machine learning is the] field of study that gives computers the ability to learn without being explicitly programmed.</a:t>
            </a:r>
          </a:p>
          <a:p>
            <a:pPr marR="527685" indent="0" algn="r">
              <a:lnSpc>
                <a:spcPts val="3240"/>
              </a:lnSpc>
              <a:spcAft>
                <a:spcPts val="630"/>
              </a:spcAft>
            </a:pPr>
            <a:r>
              <a:rPr lang="en-US" sz="3000" b="1" dirty="0">
                <a:latin typeface="宋体" panose="02010600030101010101" pitchFamily="2" charset="-122"/>
              </a:rPr>
              <a:t>---Arthur Samuel, 1959</a:t>
            </a:r>
            <a:endParaRPr lang="en-US" sz="900" b="1" dirty="0">
              <a:latin typeface="宋体" panose="02010600030101010101" pitchFamily="2" charset="-122"/>
            </a:endParaRPr>
          </a:p>
          <a:p>
            <a:pPr marR="527685" indent="0" algn="r">
              <a:lnSpc>
                <a:spcPts val="3240"/>
              </a:lnSpc>
              <a:spcAft>
                <a:spcPts val="630"/>
              </a:spcAft>
            </a:pPr>
            <a:endParaRPr lang="en-US" sz="2800" b="1" dirty="0">
              <a:latin typeface="宋体" panose="02010600030101010101" pitchFamily="2" charset="-122"/>
            </a:endParaRPr>
          </a:p>
          <a:p>
            <a:pPr indent="177800" algn="just">
              <a:lnSpc>
                <a:spcPts val="3240"/>
              </a:lnSpc>
            </a:pPr>
            <a:r>
              <a:rPr lang="en-US" sz="3000" dirty="0">
                <a:latin typeface="Arial" panose="020B0604020202020204"/>
              </a:rPr>
              <a:t>• </a:t>
            </a:r>
            <a:r>
              <a:rPr lang="en-US" sz="3000" b="1" dirty="0">
                <a:latin typeface="宋体" panose="02010600030101010101" pitchFamily="2" charset="-122"/>
              </a:rPr>
              <a:t>A computer program is said to learn from experience </a:t>
            </a:r>
            <a:r>
              <a:rPr lang="en-US" sz="3000" i="1" dirty="0">
                <a:latin typeface="宋体" panose="02010600030101010101" pitchFamily="2" charset="-122"/>
              </a:rPr>
              <a:t>E</a:t>
            </a:r>
            <a:r>
              <a:rPr lang="en-US" sz="3000" b="1" dirty="0">
                <a:latin typeface="宋体" panose="02010600030101010101" pitchFamily="2" charset="-122"/>
              </a:rPr>
              <a:t> with respect to some task </a:t>
            </a:r>
            <a:r>
              <a:rPr lang="en-US" sz="3000" i="1" dirty="0">
                <a:latin typeface="宋体" panose="02010600030101010101" pitchFamily="2" charset="-122"/>
              </a:rPr>
              <a:t>T</a:t>
            </a:r>
            <a:r>
              <a:rPr lang="en-US" sz="3000" b="1" dirty="0">
                <a:latin typeface="宋体" panose="02010600030101010101" pitchFamily="2" charset="-122"/>
              </a:rPr>
              <a:t> and some performance measure </a:t>
            </a:r>
            <a:r>
              <a:rPr lang="en-US" sz="3000" i="1" dirty="0">
                <a:latin typeface="宋体" panose="02010600030101010101" pitchFamily="2" charset="-122"/>
              </a:rPr>
              <a:t>P,</a:t>
            </a:r>
            <a:r>
              <a:rPr lang="en-US" sz="3000" b="1" dirty="0">
                <a:latin typeface="宋体" panose="02010600030101010101" pitchFamily="2" charset="-122"/>
              </a:rPr>
              <a:t> if its performance on </a:t>
            </a:r>
            <a:r>
              <a:rPr lang="en-US" sz="3000" i="1" dirty="0">
                <a:latin typeface="宋体" panose="02010600030101010101" pitchFamily="2" charset="-122"/>
              </a:rPr>
              <a:t>T</a:t>
            </a:r>
            <a:r>
              <a:rPr lang="en-US" sz="3000" b="1" dirty="0">
                <a:latin typeface="宋体" panose="02010600030101010101" pitchFamily="2" charset="-122"/>
              </a:rPr>
              <a:t>, as measured by </a:t>
            </a:r>
            <a:r>
              <a:rPr lang="en-US" sz="3000" i="1" dirty="0">
                <a:latin typeface="宋体" panose="02010600030101010101" pitchFamily="2" charset="-122"/>
              </a:rPr>
              <a:t>P</a:t>
            </a:r>
            <a:r>
              <a:rPr lang="en-US" sz="3000" b="1" dirty="0">
                <a:latin typeface="宋体" panose="02010600030101010101" pitchFamily="2" charset="-122"/>
              </a:rPr>
              <a:t>, improves with experience </a:t>
            </a:r>
            <a:r>
              <a:rPr lang="en-US" sz="3000" i="1" dirty="0">
                <a:latin typeface="宋体" panose="02010600030101010101" pitchFamily="2" charset="-122"/>
              </a:rPr>
              <a:t>E</a:t>
            </a:r>
            <a:r>
              <a:rPr lang="en-US" sz="3000" b="1" dirty="0">
                <a:latin typeface="宋体" panose="02010600030101010101" pitchFamily="2" charset="-122"/>
              </a:rPr>
              <a:t>.</a:t>
            </a:r>
          </a:p>
          <a:p>
            <a:pPr marR="756285" indent="0" algn="r">
              <a:lnSpc>
                <a:spcPts val="3240"/>
              </a:lnSpc>
            </a:pPr>
            <a:r>
              <a:rPr lang="en-US" sz="3000" b="1" dirty="0">
                <a:latin typeface="宋体" panose="02010600030101010101" pitchFamily="2" charset="-122"/>
              </a:rPr>
              <a:t>---Tom Mitchell, 1997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41832" y="566928"/>
            <a:ext cx="6989064" cy="55473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381000" algn="just"/>
            <a:r>
              <a:rPr lang="zh-TW" sz="4400">
                <a:latin typeface="宋体" panose="02010600030101010101" pitchFamily="2" charset="-122"/>
                <a:ea typeface="宋体" panose="02010600030101010101" pitchFamily="2" charset="-122"/>
              </a:rPr>
              <a:t>你心目中的人工智能是什么?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37816" y="566928"/>
            <a:ext cx="4459224" cy="55473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ctr"/>
            <a:r>
              <a:rPr lang="zh-TW" sz="4400">
                <a:latin typeface="宋体" panose="02010600030101010101" pitchFamily="2" charset="-122"/>
                <a:ea typeface="宋体" panose="02010600030101010101" pitchFamily="2" charset="-122"/>
              </a:rPr>
              <a:t>机器学习无处不在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577BC71-3A25-4DA2-8D07-EB9ACB220EF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753" y="1608120"/>
            <a:ext cx="7502217" cy="402313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22376" y="710184"/>
            <a:ext cx="4197096" cy="557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zh-TW" sz="4400">
                <a:latin typeface="宋体" panose="02010600030101010101" pitchFamily="2" charset="-122"/>
                <a:ea typeface="宋体" panose="02010600030101010101" pitchFamily="2" charset="-122"/>
              </a:rPr>
              <a:t>什么是机器学习？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556AAE0B-E0E0-42BA-9968-3A6D2B434543}"/>
              </a:ext>
            </a:extLst>
          </p:cNvPr>
          <p:cNvGrpSpPr/>
          <p:nvPr/>
        </p:nvGrpSpPr>
        <p:grpSpPr>
          <a:xfrm>
            <a:off x="1404089" y="2021364"/>
            <a:ext cx="3609975" cy="3143250"/>
            <a:chOff x="1153090" y="2004266"/>
            <a:chExt cx="3609975" cy="3143250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0B288E5F-D08A-49BB-85EE-CFCBAE9CA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3090" y="2004266"/>
              <a:ext cx="3609975" cy="3143250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7875CC73-FDFA-4FD5-85E5-D19A338DF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43940" y="2182741"/>
              <a:ext cx="619125" cy="504825"/>
            </a:xfrm>
            <a:prstGeom prst="rect">
              <a:avLst/>
            </a:prstGeom>
          </p:spPr>
        </p:pic>
      </p:grpSp>
      <p:sp>
        <p:nvSpPr>
          <p:cNvPr id="27" name="圆柱形 26">
            <a:extLst>
              <a:ext uri="{FF2B5EF4-FFF2-40B4-BE49-F238E27FC236}">
                <a16:creationId xmlns:a16="http://schemas.microsoft.com/office/drawing/2014/main" id="{9164A4B6-A935-47E1-8C1D-B36871FA302C}"/>
              </a:ext>
            </a:extLst>
          </p:cNvPr>
          <p:cNvSpPr/>
          <p:nvPr/>
        </p:nvSpPr>
        <p:spPr>
          <a:xfrm>
            <a:off x="6726728" y="2094796"/>
            <a:ext cx="1038225" cy="656141"/>
          </a:xfrm>
          <a:prstGeom prst="can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</a:p>
        </p:txBody>
      </p:sp>
      <p:sp>
        <p:nvSpPr>
          <p:cNvPr id="28" name="箭头: 右 27">
            <a:extLst>
              <a:ext uri="{FF2B5EF4-FFF2-40B4-BE49-F238E27FC236}">
                <a16:creationId xmlns:a16="http://schemas.microsoft.com/office/drawing/2014/main" id="{8E0DFFC4-F40F-4E89-BCA5-D87A6F1CB700}"/>
              </a:ext>
            </a:extLst>
          </p:cNvPr>
          <p:cNvSpPr/>
          <p:nvPr/>
        </p:nvSpPr>
        <p:spPr>
          <a:xfrm>
            <a:off x="5265063" y="2295481"/>
            <a:ext cx="959667" cy="2793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16B80157-DCEC-42F8-A52F-AE8E6BF3C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490" y="4452599"/>
            <a:ext cx="3314700" cy="666750"/>
          </a:xfrm>
          <a:prstGeom prst="rect">
            <a:avLst/>
          </a:prstGeom>
        </p:spPr>
      </p:pic>
      <p:sp>
        <p:nvSpPr>
          <p:cNvPr id="30" name="箭头: 下 29">
            <a:extLst>
              <a:ext uri="{FF2B5EF4-FFF2-40B4-BE49-F238E27FC236}">
                <a16:creationId xmlns:a16="http://schemas.microsoft.com/office/drawing/2014/main" id="{F9311ECD-C333-49CA-9149-C24BB3D2E581}"/>
              </a:ext>
            </a:extLst>
          </p:cNvPr>
          <p:cNvSpPr/>
          <p:nvPr/>
        </p:nvSpPr>
        <p:spPr>
          <a:xfrm>
            <a:off x="7200121" y="3183569"/>
            <a:ext cx="45719" cy="96872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702E59F-14B0-40A1-A3F1-DEA7AE2DFA9A}"/>
              </a:ext>
            </a:extLst>
          </p:cNvPr>
          <p:cNvSpPr txBox="1"/>
          <p:nvPr/>
        </p:nvSpPr>
        <p:spPr>
          <a:xfrm>
            <a:off x="168378" y="3485356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</a:t>
            </a:r>
            <a:endParaRPr lang="en-US" altLang="zh-CN" dirty="0"/>
          </a:p>
          <a:p>
            <a:r>
              <a:rPr lang="zh-CN" altLang="en-US" dirty="0"/>
              <a:t>样本</a:t>
            </a:r>
            <a:endParaRPr lang="en-US" altLang="zh-CN" dirty="0"/>
          </a:p>
          <a:p>
            <a:r>
              <a:rPr lang="zh-CN" altLang="en-US" dirty="0"/>
              <a:t>标签</a:t>
            </a:r>
            <a:endParaRPr lang="en-US" altLang="zh-CN" dirty="0"/>
          </a:p>
          <a:p>
            <a:r>
              <a:rPr lang="zh-CN" altLang="en-US" dirty="0"/>
              <a:t>特征向量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22376" y="710184"/>
            <a:ext cx="4197096" cy="557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zh-TW" sz="4400">
                <a:latin typeface="宋体" panose="02010600030101010101" pitchFamily="2" charset="-122"/>
                <a:ea typeface="宋体" panose="02010600030101010101" pitchFamily="2" charset="-122"/>
              </a:rPr>
              <a:t>什么是机器学习？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DA453A7B-7375-4D0B-A38F-9B57823DAF7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899" y="1765474"/>
            <a:ext cx="7206149" cy="397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536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22376" y="710184"/>
            <a:ext cx="4197096" cy="557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zh-TW" sz="4400">
                <a:latin typeface="宋体" panose="02010600030101010101" pitchFamily="2" charset="-122"/>
                <a:ea typeface="宋体" panose="02010600030101010101" pitchFamily="2" charset="-122"/>
              </a:rPr>
              <a:t>什么是机器学习?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B1AC0AF-A996-4E09-BB9C-C4B50013C12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429" y="1722550"/>
            <a:ext cx="6978996" cy="408977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25424" y="719328"/>
            <a:ext cx="6114288" cy="566928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zh-TW" sz="4400" dirty="0">
                <a:latin typeface="宋体" panose="02010600030101010101" pitchFamily="2" charset="-122"/>
                <a:ea typeface="宋体" panose="02010600030101010101" pitchFamily="2" charset="-122"/>
              </a:rPr>
              <a:t>机器学习</a:t>
            </a:r>
            <a:r>
              <a:rPr lang="zh-CN" altLang="en-US" sz="4400" dirty="0">
                <a:latin typeface="Calibri Light" panose="020F0302020204030204"/>
                <a:ea typeface="Calibri Light" panose="020F0302020204030204"/>
              </a:rPr>
              <a:t>≈</a:t>
            </a:r>
            <a:r>
              <a:rPr lang="zh-TW" sz="4400" dirty="0">
                <a:latin typeface="宋体" panose="02010600030101010101" pitchFamily="2" charset="-122"/>
                <a:ea typeface="宋体" panose="02010600030101010101" pitchFamily="2" charset="-122"/>
              </a:rPr>
              <a:t>寻找一个函数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CD4D787-9651-4408-8E70-498094DE6EE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462" y="1731259"/>
            <a:ext cx="7884422" cy="462095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41AE41A-BC39-4DD8-A767-C180EAA0DE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8462"/>
            <a:ext cx="9229725" cy="695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116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2BD9165A-EB6B-4C87-8057-F81C9397AA7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5725"/>
            <a:ext cx="9229725" cy="694115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5181B1B9-60EC-4506-85EB-F707F796CBA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29439"/>
            <a:ext cx="9229725" cy="691183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22376" y="710184"/>
            <a:ext cx="4197096" cy="557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zh-TW" sz="4400">
                <a:latin typeface="宋体" panose="02010600030101010101" pitchFamily="2" charset="-122"/>
                <a:ea typeface="宋体" panose="02010600030101010101" pitchFamily="2" charset="-122"/>
              </a:rPr>
              <a:t>什么是机器学习？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8C76779-6949-44C3-AFDD-FA1EBBE46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278" y="2765606"/>
            <a:ext cx="4095750" cy="27432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FEB3E75-1653-4B6C-A1D3-42FC9CCD17C4}"/>
              </a:ext>
            </a:extLst>
          </p:cNvPr>
          <p:cNvSpPr txBox="1"/>
          <p:nvPr/>
        </p:nvSpPr>
        <p:spPr>
          <a:xfrm>
            <a:off x="722376" y="1928387"/>
            <a:ext cx="2573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模型和人的对比：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162F578-A356-4E69-BDBC-524CF1BF5A64}"/>
              </a:ext>
            </a:extLst>
          </p:cNvPr>
          <p:cNvSpPr txBox="1"/>
          <p:nvPr/>
        </p:nvSpPr>
        <p:spPr>
          <a:xfrm>
            <a:off x="595627" y="2650361"/>
            <a:ext cx="3679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Arial" panose="020B0604020202020204"/>
              </a:rPr>
              <a:t>•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基因决定上限，数据决定下限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1F94428-2E39-4A7C-B4EA-D8E693B8827F}"/>
              </a:ext>
            </a:extLst>
          </p:cNvPr>
          <p:cNvSpPr txBox="1"/>
          <p:nvPr/>
        </p:nvSpPr>
        <p:spPr>
          <a:xfrm>
            <a:off x="722376" y="3386430"/>
            <a:ext cx="3167855" cy="2122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- </a:t>
            </a:r>
            <a:r>
              <a:rPr lang="zh-CN" altLang="en-US" dirty="0"/>
              <a:t>都需要数据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- </a:t>
            </a:r>
            <a:r>
              <a:rPr lang="zh-CN" altLang="en-US" dirty="0"/>
              <a:t>有效数据越多，模型越强大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- </a:t>
            </a:r>
            <a:r>
              <a:rPr lang="zh-CN" altLang="en-US" dirty="0"/>
              <a:t>成长过程中，害怕脏数据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- </a:t>
            </a:r>
            <a:r>
              <a:rPr lang="zh-CN" altLang="en-US" dirty="0"/>
              <a:t>人消化能力强，模型胃口大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-</a:t>
            </a:r>
            <a:r>
              <a:rPr lang="zh-CN" altLang="en-US" dirty="0"/>
              <a:t> 数据越多，人</a:t>
            </a:r>
            <a:r>
              <a:rPr lang="en-US" altLang="zh-CN" dirty="0"/>
              <a:t>/</a:t>
            </a:r>
            <a:r>
              <a:rPr lang="zh-CN" altLang="en-US" dirty="0"/>
              <a:t>模型越强大？</a:t>
            </a:r>
          </a:p>
        </p:txBody>
      </p:sp>
    </p:spTree>
    <p:extLst>
      <p:ext uri="{BB962C8B-B14F-4D97-AF65-F5344CB8AC3E}">
        <p14:creationId xmlns:p14="http://schemas.microsoft.com/office/powerpoint/2010/main" val="16114840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B3CC2FC-83CC-4142-97A1-F7AD5DDC6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2839305"/>
            <a:ext cx="8477250" cy="20955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722376" y="710184"/>
            <a:ext cx="4197096" cy="557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zh-TW" sz="4400" dirty="0">
                <a:latin typeface="宋体" panose="02010600030101010101" pitchFamily="2" charset="-122"/>
                <a:ea typeface="宋体" panose="02010600030101010101" pitchFamily="2" charset="-122"/>
              </a:rPr>
              <a:t>机器学习</a:t>
            </a:r>
            <a:r>
              <a:rPr lang="zh-CN" altLang="en-US" sz="4400" dirty="0">
                <a:latin typeface="宋体" panose="02010600030101010101" pitchFamily="2" charset="-122"/>
                <a:ea typeface="宋体" panose="02010600030101010101" pitchFamily="2" charset="-122"/>
              </a:rPr>
              <a:t>做什么</a:t>
            </a:r>
            <a:r>
              <a:rPr lang="zh-TW" sz="4400" dirty="0">
                <a:latin typeface="宋体" panose="02010600030101010101" pitchFamily="2" charset="-122"/>
                <a:ea typeface="宋体" panose="02010600030101010101" pitchFamily="2" charset="-122"/>
              </a:rPr>
              <a:t>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FEB3E75-1653-4B6C-A1D3-42FC9CCD17C4}"/>
              </a:ext>
            </a:extLst>
          </p:cNvPr>
          <p:cNvSpPr txBox="1"/>
          <p:nvPr/>
        </p:nvSpPr>
        <p:spPr>
          <a:xfrm>
            <a:off x="722376" y="1928387"/>
            <a:ext cx="2573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图片识别</a:t>
            </a:r>
          </a:p>
        </p:txBody>
      </p:sp>
    </p:spTree>
    <p:extLst>
      <p:ext uri="{BB962C8B-B14F-4D97-AF65-F5344CB8AC3E}">
        <p14:creationId xmlns:p14="http://schemas.microsoft.com/office/powerpoint/2010/main" val="2339722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51688" y="563880"/>
            <a:ext cx="7543800" cy="3435096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 algn="ctr">
              <a:spcAft>
                <a:spcPts val="2590"/>
              </a:spcAft>
            </a:pPr>
            <a:r>
              <a:rPr lang="zh-TW" sz="4400" dirty="0">
                <a:latin typeface="宋体" panose="02010600030101010101" pitchFamily="2" charset="-122"/>
                <a:ea typeface="宋体" panose="02010600030101010101" pitchFamily="2" charset="-122"/>
              </a:rPr>
              <a:t>什么是</a:t>
            </a:r>
            <a:r>
              <a:rPr lang="zh-TW" sz="4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人工</a:t>
            </a:r>
            <a:r>
              <a:rPr lang="zh-TW" sz="4400" dirty="0">
                <a:latin typeface="宋体" panose="02010600030101010101" pitchFamily="2" charset="-122"/>
                <a:ea typeface="宋体" panose="02010600030101010101" pitchFamily="2" charset="-122"/>
              </a:rPr>
              <a:t>智能？</a:t>
            </a:r>
          </a:p>
          <a:p>
            <a:pPr marL="291465" indent="-330200">
              <a:lnSpc>
                <a:spcPct val="97000"/>
              </a:lnSpc>
            </a:pPr>
            <a:r>
              <a:rPr lang="en-US" sz="3200" dirty="0">
                <a:latin typeface="Arial" panose="020B0604020202020204"/>
              </a:rPr>
              <a:t>• </a:t>
            </a:r>
            <a:r>
              <a:rPr lang="en-US" sz="3200" b="1" dirty="0">
                <a:latin typeface="Calibri" panose="020F0502020204030204"/>
              </a:rPr>
              <a:t>Artificial intelligence </a:t>
            </a:r>
            <a:r>
              <a:rPr lang="en-US" sz="3200" dirty="0">
                <a:latin typeface="Calibri" panose="020F0502020204030204"/>
              </a:rPr>
              <a:t>(</a:t>
            </a:r>
            <a:r>
              <a:rPr lang="en-US" sz="3200" b="1" dirty="0">
                <a:latin typeface="Calibri" panose="020F0502020204030204"/>
              </a:rPr>
              <a:t>AI</a:t>
            </a:r>
            <a:r>
              <a:rPr lang="en-US" sz="3200" dirty="0">
                <a:latin typeface="Calibri" panose="020F0502020204030204"/>
              </a:rPr>
              <a:t>, also </a:t>
            </a:r>
            <a:r>
              <a:rPr lang="en-US" sz="3200" b="1" dirty="0">
                <a:latin typeface="Calibri" panose="020F0502020204030204"/>
              </a:rPr>
              <a:t>machine intelligence</a:t>
            </a:r>
            <a:r>
              <a:rPr lang="en-US" sz="3200" dirty="0">
                <a:latin typeface="Calibri" panose="020F0502020204030204"/>
              </a:rPr>
              <a:t>, </a:t>
            </a:r>
            <a:r>
              <a:rPr lang="en-US" sz="3200" b="1" dirty="0">
                <a:latin typeface="Calibri" panose="020F0502020204030204"/>
              </a:rPr>
              <a:t>MI</a:t>
            </a:r>
            <a:r>
              <a:rPr lang="en-US" sz="3200" dirty="0">
                <a:latin typeface="Calibri" panose="020F0502020204030204"/>
              </a:rPr>
              <a:t>) is intelligence displayed by machines, in contrast with the </a:t>
            </a:r>
            <a:r>
              <a:rPr lang="en-US" sz="3200" b="1" dirty="0">
                <a:latin typeface="Calibri" panose="020F0502020204030204"/>
              </a:rPr>
              <a:t>natural intelligence </a:t>
            </a:r>
            <a:r>
              <a:rPr lang="en-US" sz="3200" dirty="0">
                <a:latin typeface="Calibri" panose="020F0502020204030204"/>
              </a:rPr>
              <a:t>(</a:t>
            </a:r>
            <a:r>
              <a:rPr lang="en-US" sz="3200" b="1" dirty="0">
                <a:latin typeface="Calibri" panose="020F0502020204030204"/>
              </a:rPr>
              <a:t>NI</a:t>
            </a:r>
            <a:r>
              <a:rPr lang="en-US" sz="3200" dirty="0">
                <a:latin typeface="Calibri" panose="020F0502020204030204"/>
              </a:rPr>
              <a:t>) displayed by humans and other animals.</a:t>
            </a:r>
          </a:p>
        </p:txBody>
      </p:sp>
      <p:sp>
        <p:nvSpPr>
          <p:cNvPr id="3" name="矩形 2"/>
          <p:cNvSpPr/>
          <p:nvPr/>
        </p:nvSpPr>
        <p:spPr>
          <a:xfrm>
            <a:off x="5425440" y="4264152"/>
            <a:ext cx="3099816" cy="39014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3200">
                <a:latin typeface="Calibri" panose="020F0502020204030204"/>
              </a:rPr>
              <a:t>---</a:t>
            </a:r>
            <a:r>
              <a:rPr lang="en-US" sz="3200" i="1">
                <a:latin typeface="Calibri" panose="020F0502020204030204"/>
              </a:rPr>
              <a:t>from Wikepedia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22376" y="710184"/>
            <a:ext cx="4197096" cy="557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zh-TW" sz="4400" dirty="0">
                <a:latin typeface="宋体" panose="02010600030101010101" pitchFamily="2" charset="-122"/>
                <a:ea typeface="宋体" panose="02010600030101010101" pitchFamily="2" charset="-122"/>
              </a:rPr>
              <a:t>机器学习</a:t>
            </a:r>
            <a:r>
              <a:rPr lang="zh-CN" altLang="en-US" sz="4400" dirty="0">
                <a:latin typeface="宋体" panose="02010600030101010101" pitchFamily="2" charset="-122"/>
                <a:ea typeface="宋体" panose="02010600030101010101" pitchFamily="2" charset="-122"/>
              </a:rPr>
              <a:t>做什么</a:t>
            </a:r>
            <a:r>
              <a:rPr lang="zh-TW" sz="4400" dirty="0">
                <a:latin typeface="宋体" panose="02010600030101010101" pitchFamily="2" charset="-122"/>
                <a:ea typeface="宋体" panose="02010600030101010101" pitchFamily="2" charset="-122"/>
              </a:rPr>
              <a:t>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FEB3E75-1653-4B6C-A1D3-42FC9CCD17C4}"/>
              </a:ext>
            </a:extLst>
          </p:cNvPr>
          <p:cNvSpPr txBox="1"/>
          <p:nvPr/>
        </p:nvSpPr>
        <p:spPr>
          <a:xfrm>
            <a:off x="722376" y="1928387"/>
            <a:ext cx="2573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图片识别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339A0E-BEC8-4CDF-8220-303272F29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76" y="2886930"/>
            <a:ext cx="785812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27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22376" y="710184"/>
            <a:ext cx="4197096" cy="557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zh-TW" sz="4400" dirty="0">
                <a:latin typeface="宋体" panose="02010600030101010101" pitchFamily="2" charset="-122"/>
                <a:ea typeface="宋体" panose="02010600030101010101" pitchFamily="2" charset="-122"/>
              </a:rPr>
              <a:t>机器学习</a:t>
            </a:r>
            <a:r>
              <a:rPr lang="zh-CN" altLang="en-US" sz="4400" dirty="0">
                <a:latin typeface="宋体" panose="02010600030101010101" pitchFamily="2" charset="-122"/>
                <a:ea typeface="宋体" panose="02010600030101010101" pitchFamily="2" charset="-122"/>
              </a:rPr>
              <a:t>做什么</a:t>
            </a:r>
            <a:r>
              <a:rPr lang="zh-TW" sz="4400" dirty="0">
                <a:latin typeface="宋体" panose="02010600030101010101" pitchFamily="2" charset="-122"/>
                <a:ea typeface="宋体" panose="02010600030101010101" pitchFamily="2" charset="-122"/>
              </a:rPr>
              <a:t>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FEB3E75-1653-4B6C-A1D3-42FC9CCD17C4}"/>
              </a:ext>
            </a:extLst>
          </p:cNvPr>
          <p:cNvSpPr txBox="1"/>
          <p:nvPr/>
        </p:nvSpPr>
        <p:spPr>
          <a:xfrm>
            <a:off x="722376" y="1928387"/>
            <a:ext cx="2573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图片识别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4093A04-995A-424B-84CE-E14FB313E9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7" r="-1" b="2464"/>
          <a:stretch/>
        </p:blipFill>
        <p:spPr>
          <a:xfrm>
            <a:off x="832918" y="2983171"/>
            <a:ext cx="3654786" cy="195096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圆柱形 6">
            <a:extLst>
              <a:ext uri="{FF2B5EF4-FFF2-40B4-BE49-F238E27FC236}">
                <a16:creationId xmlns:a16="http://schemas.microsoft.com/office/drawing/2014/main" id="{90F145CD-0EC2-4F18-B27E-5C7C516B0424}"/>
              </a:ext>
            </a:extLst>
          </p:cNvPr>
          <p:cNvSpPr/>
          <p:nvPr/>
        </p:nvSpPr>
        <p:spPr>
          <a:xfrm>
            <a:off x="6618086" y="3202550"/>
            <a:ext cx="1038225" cy="656141"/>
          </a:xfrm>
          <a:prstGeom prst="can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9EAC70EF-E74E-4403-8B83-7A81121D3380}"/>
              </a:ext>
            </a:extLst>
          </p:cNvPr>
          <p:cNvSpPr/>
          <p:nvPr/>
        </p:nvSpPr>
        <p:spPr>
          <a:xfrm>
            <a:off x="4883263" y="3412811"/>
            <a:ext cx="1282152" cy="2356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D9A07169-7D18-4D59-9D5E-D91E456C9807}"/>
              </a:ext>
            </a:extLst>
          </p:cNvPr>
          <p:cNvSpPr/>
          <p:nvPr/>
        </p:nvSpPr>
        <p:spPr>
          <a:xfrm>
            <a:off x="7034543" y="4003920"/>
            <a:ext cx="172015" cy="7400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D78B9FD-8295-485A-AA9B-ECA98BC9FFFE}"/>
              </a:ext>
            </a:extLst>
          </p:cNvPr>
          <p:cNvSpPr/>
          <p:nvPr/>
        </p:nvSpPr>
        <p:spPr>
          <a:xfrm>
            <a:off x="6388683" y="4934138"/>
            <a:ext cx="1490896" cy="334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是否是猫？</a:t>
            </a:r>
          </a:p>
        </p:txBody>
      </p:sp>
    </p:spTree>
    <p:extLst>
      <p:ext uri="{BB962C8B-B14F-4D97-AF65-F5344CB8AC3E}">
        <p14:creationId xmlns:p14="http://schemas.microsoft.com/office/powerpoint/2010/main" val="36327488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22376" y="710184"/>
            <a:ext cx="4197096" cy="557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zh-TW" sz="4400" dirty="0">
                <a:latin typeface="宋体" panose="02010600030101010101" pitchFamily="2" charset="-122"/>
                <a:ea typeface="宋体" panose="02010600030101010101" pitchFamily="2" charset="-122"/>
              </a:rPr>
              <a:t>机器学习</a:t>
            </a:r>
            <a:r>
              <a:rPr lang="zh-CN" altLang="en-US" sz="4400" dirty="0">
                <a:latin typeface="宋体" panose="02010600030101010101" pitchFamily="2" charset="-122"/>
                <a:ea typeface="宋体" panose="02010600030101010101" pitchFamily="2" charset="-122"/>
              </a:rPr>
              <a:t>做什么</a:t>
            </a:r>
            <a:r>
              <a:rPr lang="zh-TW" sz="4400" dirty="0">
                <a:latin typeface="宋体" panose="02010600030101010101" pitchFamily="2" charset="-122"/>
                <a:ea typeface="宋体" panose="02010600030101010101" pitchFamily="2" charset="-122"/>
              </a:rPr>
              <a:t>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FEB3E75-1653-4B6C-A1D3-42FC9CCD17C4}"/>
              </a:ext>
            </a:extLst>
          </p:cNvPr>
          <p:cNvSpPr txBox="1"/>
          <p:nvPr/>
        </p:nvSpPr>
        <p:spPr>
          <a:xfrm>
            <a:off x="722376" y="1928387"/>
            <a:ext cx="2573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互联网推荐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1AD645-80D3-4ABA-BCBF-74C743F32F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3699" y="2734147"/>
            <a:ext cx="660903" cy="751209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E477B066-D051-4D72-AE78-55F365BE1690}"/>
              </a:ext>
            </a:extLst>
          </p:cNvPr>
          <p:cNvGrpSpPr/>
          <p:nvPr/>
        </p:nvGrpSpPr>
        <p:grpSpPr>
          <a:xfrm>
            <a:off x="2153875" y="3739080"/>
            <a:ext cx="5972175" cy="2141202"/>
            <a:chOff x="2479800" y="4119326"/>
            <a:chExt cx="5972175" cy="2141202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159AC7DF-189A-4567-AB84-70AE2154F0D7}"/>
                </a:ext>
              </a:extLst>
            </p:cNvPr>
            <p:cNvGrpSpPr/>
            <p:nvPr/>
          </p:nvGrpSpPr>
          <p:grpSpPr>
            <a:xfrm>
              <a:off x="2479800" y="4119326"/>
              <a:ext cx="5972175" cy="2141202"/>
              <a:chOff x="2479800" y="4119326"/>
              <a:chExt cx="5972175" cy="2141202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18EFCCB3-D0EF-4FEE-BA54-1FD7730A98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931"/>
              <a:stretch/>
            </p:blipFill>
            <p:spPr>
              <a:xfrm>
                <a:off x="2479800" y="4119327"/>
                <a:ext cx="5972175" cy="2141201"/>
              </a:xfrm>
              <a:prstGeom prst="rect">
                <a:avLst/>
              </a:prstGeom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89DEDA7B-BFA3-4159-9079-277D730DB1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30684" y="4119326"/>
                <a:ext cx="657225" cy="688063"/>
              </a:xfrm>
              <a:prstGeom prst="rect">
                <a:avLst/>
              </a:prstGeom>
            </p:spPr>
          </p:pic>
        </p:grp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C53F6856-379F-4F38-BCEB-7BF396FA1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27390" y="4990777"/>
              <a:ext cx="657225" cy="628650"/>
            </a:xfrm>
            <a:prstGeom prst="rect">
              <a:avLst/>
            </a:prstGeom>
          </p:spPr>
        </p:pic>
      </p:grpSp>
      <p:sp>
        <p:nvSpPr>
          <p:cNvPr id="14" name="云形 13">
            <a:extLst>
              <a:ext uri="{FF2B5EF4-FFF2-40B4-BE49-F238E27FC236}">
                <a16:creationId xmlns:a16="http://schemas.microsoft.com/office/drawing/2014/main" id="{54F556CB-E55D-4D78-A5D9-CCE08874C3C9}"/>
              </a:ext>
            </a:extLst>
          </p:cNvPr>
          <p:cNvSpPr/>
          <p:nvPr/>
        </p:nvSpPr>
        <p:spPr>
          <a:xfrm>
            <a:off x="5610174" y="1546983"/>
            <a:ext cx="2315851" cy="175637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BBD8A423-B000-4DDB-83E7-8290CDB5E476}"/>
              </a:ext>
            </a:extLst>
          </p:cNvPr>
          <p:cNvSpPr/>
          <p:nvPr/>
        </p:nvSpPr>
        <p:spPr>
          <a:xfrm>
            <a:off x="6491335" y="3413156"/>
            <a:ext cx="371192" cy="9325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40654760-5944-4FF5-BBB4-42C386214A7F}"/>
              </a:ext>
            </a:extLst>
          </p:cNvPr>
          <p:cNvCxnSpPr>
            <a:cxnSpLocks/>
          </p:cNvCxnSpPr>
          <p:nvPr/>
        </p:nvCxnSpPr>
        <p:spPr>
          <a:xfrm rot="10800000">
            <a:off x="2073245" y="3223033"/>
            <a:ext cx="3066718" cy="389301"/>
          </a:xfrm>
          <a:prstGeom prst="bentConnector3">
            <a:avLst>
              <a:gd name="adj1" fmla="val -48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C3D78C64-D470-4231-BED8-53AF35427EE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28936" y="4117552"/>
            <a:ext cx="1312519" cy="302087"/>
          </a:xfrm>
          <a:prstGeom prst="bentConnector3">
            <a:avLst>
              <a:gd name="adj1" fmla="val 9966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>
            <a:extLst>
              <a:ext uri="{FF2B5EF4-FFF2-40B4-BE49-F238E27FC236}">
                <a16:creationId xmlns:a16="http://schemas.microsoft.com/office/drawing/2014/main" id="{933908E0-56AF-4B48-846A-05F023FEF7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811" y="1703694"/>
            <a:ext cx="809596" cy="14400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827E423D-9154-4DD3-89A6-3D587C1F47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370" y="1703694"/>
            <a:ext cx="809595" cy="1440000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F18EF3D0-D8EA-46AF-94D0-3B69563880FB}"/>
              </a:ext>
            </a:extLst>
          </p:cNvPr>
          <p:cNvSpPr txBox="1"/>
          <p:nvPr/>
        </p:nvSpPr>
        <p:spPr>
          <a:xfrm>
            <a:off x="5783385" y="1916609"/>
            <a:ext cx="107914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User</a:t>
            </a:r>
            <a:r>
              <a:rPr lang="zh-CN" altLang="en-US" sz="1600" dirty="0">
                <a:solidFill>
                  <a:schemeClr val="bg1"/>
                </a:solidFill>
              </a:rPr>
              <a:t>数据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AF63EA7E-88F1-4CB2-A38E-67FEC5F7EB68}"/>
              </a:ext>
            </a:extLst>
          </p:cNvPr>
          <p:cNvSpPr txBox="1"/>
          <p:nvPr/>
        </p:nvSpPr>
        <p:spPr>
          <a:xfrm>
            <a:off x="5865188" y="2478720"/>
            <a:ext cx="107914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item</a:t>
            </a:r>
            <a:r>
              <a:rPr lang="zh-CN" altLang="en-US" sz="1600" dirty="0">
                <a:solidFill>
                  <a:schemeClr val="bg1"/>
                </a:solidFill>
              </a:rPr>
              <a:t>数据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43CA067-32C9-4130-A186-1D38637F22C5}"/>
              </a:ext>
            </a:extLst>
          </p:cNvPr>
          <p:cNvSpPr txBox="1"/>
          <p:nvPr/>
        </p:nvSpPr>
        <p:spPr>
          <a:xfrm>
            <a:off x="6594248" y="2192390"/>
            <a:ext cx="127413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context</a:t>
            </a:r>
            <a:r>
              <a:rPr lang="zh-CN" altLang="en-US" sz="1600" dirty="0">
                <a:solidFill>
                  <a:schemeClr val="bg1"/>
                </a:solidFill>
              </a:rPr>
              <a:t>数据</a:t>
            </a:r>
          </a:p>
        </p:txBody>
      </p:sp>
    </p:spTree>
    <p:extLst>
      <p:ext uri="{BB962C8B-B14F-4D97-AF65-F5344CB8AC3E}">
        <p14:creationId xmlns:p14="http://schemas.microsoft.com/office/powerpoint/2010/main" val="11581302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22376" y="710184"/>
            <a:ext cx="4197096" cy="557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zh-TW" sz="4400" dirty="0">
                <a:latin typeface="宋体" panose="02010600030101010101" pitchFamily="2" charset="-122"/>
                <a:ea typeface="宋体" panose="02010600030101010101" pitchFamily="2" charset="-122"/>
              </a:rPr>
              <a:t>机器学习</a:t>
            </a:r>
            <a:r>
              <a:rPr lang="zh-CN" altLang="en-US" sz="4400" dirty="0">
                <a:latin typeface="宋体" panose="02010600030101010101" pitchFamily="2" charset="-122"/>
                <a:ea typeface="宋体" panose="02010600030101010101" pitchFamily="2" charset="-122"/>
              </a:rPr>
              <a:t>做什么</a:t>
            </a:r>
            <a:r>
              <a:rPr lang="zh-TW" sz="4400" dirty="0">
                <a:latin typeface="宋体" panose="02010600030101010101" pitchFamily="2" charset="-122"/>
                <a:ea typeface="宋体" panose="02010600030101010101" pitchFamily="2" charset="-122"/>
              </a:rPr>
              <a:t>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FEB3E75-1653-4B6C-A1D3-42FC9CCD17C4}"/>
              </a:ext>
            </a:extLst>
          </p:cNvPr>
          <p:cNvSpPr txBox="1"/>
          <p:nvPr/>
        </p:nvSpPr>
        <p:spPr>
          <a:xfrm>
            <a:off x="722376" y="1928387"/>
            <a:ext cx="2573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自动驾驶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4C14B74-26A5-4951-996C-818B1F0E0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78" y="2961576"/>
            <a:ext cx="2657475" cy="14097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BE00C46-A861-4DAA-B0CA-85703B0E26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54" t="8490" r="5716" b="67888"/>
          <a:stretch/>
        </p:blipFill>
        <p:spPr>
          <a:xfrm>
            <a:off x="3776638" y="2961576"/>
            <a:ext cx="1260000" cy="324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230DAC0-0680-4000-BA3C-388FB3FF8F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45" t="64461" r="4969" b="10342"/>
          <a:stretch/>
        </p:blipFill>
        <p:spPr>
          <a:xfrm>
            <a:off x="3776638" y="3833055"/>
            <a:ext cx="1260000" cy="3506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030F223-32C6-4400-B2DD-541EAC279460}"/>
              </a:ext>
            </a:extLst>
          </p:cNvPr>
          <p:cNvSpPr txBox="1"/>
          <p:nvPr/>
        </p:nvSpPr>
        <p:spPr>
          <a:xfrm>
            <a:off x="3737224" y="331580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车载摄像头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44623C-9BA4-4A36-A518-E9F9B18F9B13}"/>
              </a:ext>
            </a:extLst>
          </p:cNvPr>
          <p:cNvSpPr txBox="1"/>
          <p:nvPr/>
        </p:nvSpPr>
        <p:spPr>
          <a:xfrm>
            <a:off x="3852640" y="41836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车载雷达</a:t>
            </a:r>
          </a:p>
        </p:txBody>
      </p:sp>
      <p:sp>
        <p:nvSpPr>
          <p:cNvPr id="10" name="圆柱形 9">
            <a:extLst>
              <a:ext uri="{FF2B5EF4-FFF2-40B4-BE49-F238E27FC236}">
                <a16:creationId xmlns:a16="http://schemas.microsoft.com/office/drawing/2014/main" id="{7C16B56E-BAE7-4CF1-AEE1-1919D560B41A}"/>
              </a:ext>
            </a:extLst>
          </p:cNvPr>
          <p:cNvSpPr/>
          <p:nvPr/>
        </p:nvSpPr>
        <p:spPr>
          <a:xfrm>
            <a:off x="5703695" y="3014938"/>
            <a:ext cx="1038225" cy="1168726"/>
          </a:xfrm>
          <a:prstGeom prst="can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6A0332B-CE3C-4159-A861-E67554A0F8AF}"/>
              </a:ext>
            </a:extLst>
          </p:cNvPr>
          <p:cNvCxnSpPr/>
          <p:nvPr/>
        </p:nvCxnSpPr>
        <p:spPr>
          <a:xfrm flipV="1">
            <a:off x="2806580" y="3123576"/>
            <a:ext cx="930644" cy="36178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4723DB3-FFF7-4367-BF1E-D1AE799E2122}"/>
              </a:ext>
            </a:extLst>
          </p:cNvPr>
          <p:cNvCxnSpPr>
            <a:endCxn id="7" idx="1"/>
          </p:cNvCxnSpPr>
          <p:nvPr/>
        </p:nvCxnSpPr>
        <p:spPr>
          <a:xfrm>
            <a:off x="3195879" y="3833055"/>
            <a:ext cx="580759" cy="17530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箭头: 右 13">
            <a:extLst>
              <a:ext uri="{FF2B5EF4-FFF2-40B4-BE49-F238E27FC236}">
                <a16:creationId xmlns:a16="http://schemas.microsoft.com/office/drawing/2014/main" id="{D1758715-3D7C-4B2E-A826-7517BE808B8E}"/>
              </a:ext>
            </a:extLst>
          </p:cNvPr>
          <p:cNvSpPr/>
          <p:nvPr/>
        </p:nvSpPr>
        <p:spPr>
          <a:xfrm>
            <a:off x="5245437" y="3433009"/>
            <a:ext cx="280375" cy="3325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C884F526-0D51-458B-80BF-BC0D1076FD92}"/>
              </a:ext>
            </a:extLst>
          </p:cNvPr>
          <p:cNvSpPr/>
          <p:nvPr/>
        </p:nvSpPr>
        <p:spPr>
          <a:xfrm>
            <a:off x="6948791" y="3433009"/>
            <a:ext cx="280375" cy="3325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D8545FE-D80E-473F-8893-4CA8055CDFEE}"/>
              </a:ext>
            </a:extLst>
          </p:cNvPr>
          <p:cNvSpPr txBox="1"/>
          <p:nvPr/>
        </p:nvSpPr>
        <p:spPr>
          <a:xfrm>
            <a:off x="7419858" y="3039447"/>
            <a:ext cx="1338828" cy="1291379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方向盘旋转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油门幅度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刹车幅度</a:t>
            </a:r>
          </a:p>
        </p:txBody>
      </p: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5F0C3BF5-1517-4BF1-BF34-F88059A70481}"/>
              </a:ext>
            </a:extLst>
          </p:cNvPr>
          <p:cNvCxnSpPr>
            <a:cxnSpLocks/>
            <a:stCxn id="17" idx="2"/>
            <a:endCxn id="2" idx="2"/>
          </p:cNvCxnSpPr>
          <p:nvPr/>
        </p:nvCxnSpPr>
        <p:spPr>
          <a:xfrm rot="5400000">
            <a:off x="5023619" y="1305623"/>
            <a:ext cx="40450" cy="6090856"/>
          </a:xfrm>
          <a:prstGeom prst="bentConnector3">
            <a:avLst>
              <a:gd name="adj1" fmla="val 160517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EF2A4205-D2CB-465F-AAAD-3A5A05F26AFC}"/>
              </a:ext>
            </a:extLst>
          </p:cNvPr>
          <p:cNvSpPr txBox="1"/>
          <p:nvPr/>
        </p:nvSpPr>
        <p:spPr>
          <a:xfrm>
            <a:off x="4277628" y="501046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控制汽车</a:t>
            </a:r>
          </a:p>
        </p:txBody>
      </p:sp>
    </p:spTree>
    <p:extLst>
      <p:ext uri="{BB962C8B-B14F-4D97-AF65-F5344CB8AC3E}">
        <p14:creationId xmlns:p14="http://schemas.microsoft.com/office/powerpoint/2010/main" val="39868559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22376" y="710184"/>
            <a:ext cx="4197096" cy="557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zh-TW" sz="4400" dirty="0">
                <a:latin typeface="宋体" panose="02010600030101010101" pitchFamily="2" charset="-122"/>
                <a:ea typeface="宋体" panose="02010600030101010101" pitchFamily="2" charset="-122"/>
              </a:rPr>
              <a:t>机器学习</a:t>
            </a:r>
            <a:r>
              <a:rPr lang="zh-CN" altLang="en-US" sz="4400" dirty="0">
                <a:latin typeface="宋体" panose="02010600030101010101" pitchFamily="2" charset="-122"/>
                <a:ea typeface="宋体" panose="02010600030101010101" pitchFamily="2" charset="-122"/>
              </a:rPr>
              <a:t>做什么</a:t>
            </a:r>
            <a:r>
              <a:rPr lang="zh-TW" sz="4400" dirty="0">
                <a:latin typeface="宋体" panose="02010600030101010101" pitchFamily="2" charset="-122"/>
                <a:ea typeface="宋体" panose="02010600030101010101" pitchFamily="2" charset="-122"/>
              </a:rPr>
              <a:t>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FEB3E75-1653-4B6C-A1D3-42FC9CCD17C4}"/>
              </a:ext>
            </a:extLst>
          </p:cNvPr>
          <p:cNvSpPr txBox="1"/>
          <p:nvPr/>
        </p:nvSpPr>
        <p:spPr>
          <a:xfrm>
            <a:off x="722376" y="1928387"/>
            <a:ext cx="2573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古文献修复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04771E1-D333-403C-A1D1-2651EA582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435" y="3725839"/>
            <a:ext cx="3752850" cy="12573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02C88D6-C432-41F9-9FAC-C3EDE3D46796}"/>
              </a:ext>
            </a:extLst>
          </p:cNvPr>
          <p:cNvSpPr txBox="1"/>
          <p:nvPr/>
        </p:nvSpPr>
        <p:spPr>
          <a:xfrm>
            <a:off x="910568" y="3242546"/>
            <a:ext cx="290496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Dead Sea Scrolls(</a:t>
            </a:r>
            <a:r>
              <a:rPr lang="zh-CN" altLang="en-US" dirty="0"/>
              <a:t>死海古卷</a:t>
            </a:r>
            <a:r>
              <a:rPr lang="en-US" altLang="zh-CN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1947</a:t>
            </a:r>
            <a:r>
              <a:rPr lang="zh-CN" altLang="en-US" dirty="0"/>
              <a:t>年出土</a:t>
            </a: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zh-CN" altLang="en-US" dirty="0"/>
              <a:t>超过</a:t>
            </a:r>
            <a:r>
              <a:rPr lang="en-US" altLang="zh-CN" dirty="0"/>
              <a:t>30000</a:t>
            </a:r>
            <a:r>
              <a:rPr lang="zh-CN" altLang="en-US" dirty="0"/>
              <a:t>个羊皮纸片卷</a:t>
            </a:r>
            <a:endParaRPr lang="en-US" altLang="zh-CN" dirty="0"/>
          </a:p>
          <a:p>
            <a:pPr marL="285750" indent="-285750">
              <a:buFontTx/>
              <a:buChar char="-"/>
            </a:pP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en-US" altLang="zh-CN" dirty="0"/>
              <a:t>Cairo Genizah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19</a:t>
            </a:r>
            <a:r>
              <a:rPr lang="zh-CN" altLang="en-US" dirty="0"/>
              <a:t>世纪末期被发现</a:t>
            </a: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zh-CN" altLang="en-US" dirty="0"/>
              <a:t>超过</a:t>
            </a:r>
            <a:r>
              <a:rPr lang="en-US" altLang="zh-CN" dirty="0"/>
              <a:t>300000</a:t>
            </a:r>
            <a:r>
              <a:rPr lang="zh-CN" altLang="en-US" dirty="0"/>
              <a:t>个片段</a:t>
            </a: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zh-CN" altLang="en-US" dirty="0"/>
              <a:t>散布于全球多家博物馆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7424C08-98F5-4951-A25A-A8E2A31816F3}"/>
              </a:ext>
            </a:extLst>
          </p:cNvPr>
          <p:cNvSpPr txBox="1"/>
          <p:nvPr/>
        </p:nvSpPr>
        <p:spPr>
          <a:xfrm>
            <a:off x="758588" y="2610601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古文献是进行历史研究的重要素材，但是其中很多损毁严重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0ADB3D4-DB51-4AEE-B8E4-44C955B4B77D}"/>
              </a:ext>
            </a:extLst>
          </p:cNvPr>
          <p:cNvSpPr txBox="1"/>
          <p:nvPr/>
        </p:nvSpPr>
        <p:spPr>
          <a:xfrm>
            <a:off x="4345663" y="5069941"/>
            <a:ext cx="4164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隶书" panose="02010509060101010101" pitchFamily="49" charset="-122"/>
                <a:ea typeface="隶书" panose="02010509060101010101" pitchFamily="49" charset="-122"/>
              </a:rPr>
              <a:t>高水平专家大量精力被用于古文献修复</a:t>
            </a:r>
          </a:p>
        </p:txBody>
      </p:sp>
    </p:spTree>
    <p:extLst>
      <p:ext uri="{BB962C8B-B14F-4D97-AF65-F5344CB8AC3E}">
        <p14:creationId xmlns:p14="http://schemas.microsoft.com/office/powerpoint/2010/main" val="836839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22376" y="710184"/>
            <a:ext cx="4197096" cy="557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zh-TW" sz="4400" dirty="0">
                <a:latin typeface="宋体" panose="02010600030101010101" pitchFamily="2" charset="-122"/>
                <a:ea typeface="宋体" panose="02010600030101010101" pitchFamily="2" charset="-122"/>
              </a:rPr>
              <a:t>机器学习</a:t>
            </a:r>
            <a:r>
              <a:rPr lang="zh-CN" altLang="en-US" sz="4400" dirty="0">
                <a:latin typeface="宋体" panose="02010600030101010101" pitchFamily="2" charset="-122"/>
                <a:ea typeface="宋体" panose="02010600030101010101" pitchFamily="2" charset="-122"/>
              </a:rPr>
              <a:t>做什么</a:t>
            </a:r>
            <a:r>
              <a:rPr lang="zh-TW" sz="4400" dirty="0">
                <a:latin typeface="宋体" panose="02010600030101010101" pitchFamily="2" charset="-122"/>
                <a:ea typeface="宋体" panose="02010600030101010101" pitchFamily="2" charset="-122"/>
              </a:rPr>
              <a:t>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FEB3E75-1653-4B6C-A1D3-42FC9CCD17C4}"/>
              </a:ext>
            </a:extLst>
          </p:cNvPr>
          <p:cNvSpPr txBox="1"/>
          <p:nvPr/>
        </p:nvSpPr>
        <p:spPr>
          <a:xfrm>
            <a:off x="722376" y="1928387"/>
            <a:ext cx="2573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古文献修复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02C88D6-C432-41F9-9FAC-C3EDE3D46796}"/>
              </a:ext>
            </a:extLst>
          </p:cNvPr>
          <p:cNvSpPr txBox="1"/>
          <p:nvPr/>
        </p:nvSpPr>
        <p:spPr>
          <a:xfrm>
            <a:off x="758588" y="3732685"/>
            <a:ext cx="32431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人工完成书页拼接十分困难</a:t>
            </a: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zh-CN" altLang="en-US" dirty="0"/>
              <a:t>书页数量大，且分布多处</a:t>
            </a: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zh-CN" altLang="en-US" dirty="0"/>
              <a:t>部分损毁较严重，字迹模糊</a:t>
            </a: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zh-CN" altLang="en-US" dirty="0"/>
              <a:t>需要大量掌握古文字的专业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7424C08-98F5-4951-A25A-A8E2A31816F3}"/>
              </a:ext>
            </a:extLst>
          </p:cNvPr>
          <p:cNvSpPr txBox="1"/>
          <p:nvPr/>
        </p:nvSpPr>
        <p:spPr>
          <a:xfrm>
            <a:off x="758588" y="2610601"/>
            <a:ext cx="687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原书籍已经变成分散且混杂的多个书页，如何拼接相邻的书页呢？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9F399BE5-7C31-4F14-8618-7D11F01DA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991" y="3253005"/>
            <a:ext cx="4257675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914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22376" y="710184"/>
            <a:ext cx="4197096" cy="557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zh-TW" sz="4400" dirty="0">
                <a:latin typeface="宋体" panose="02010600030101010101" pitchFamily="2" charset="-122"/>
                <a:ea typeface="宋体" panose="02010600030101010101" pitchFamily="2" charset="-122"/>
              </a:rPr>
              <a:t>机器学习</a:t>
            </a:r>
            <a:r>
              <a:rPr lang="zh-CN" altLang="en-US" sz="4400" dirty="0">
                <a:latin typeface="宋体" panose="02010600030101010101" pitchFamily="2" charset="-122"/>
                <a:ea typeface="宋体" panose="02010600030101010101" pitchFamily="2" charset="-122"/>
              </a:rPr>
              <a:t>做什么</a:t>
            </a:r>
            <a:r>
              <a:rPr lang="zh-TW" sz="4400" dirty="0">
                <a:latin typeface="宋体" panose="02010600030101010101" pitchFamily="2" charset="-122"/>
                <a:ea typeface="宋体" panose="02010600030101010101" pitchFamily="2" charset="-122"/>
              </a:rPr>
              <a:t>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FEB3E75-1653-4B6C-A1D3-42FC9CCD17C4}"/>
              </a:ext>
            </a:extLst>
          </p:cNvPr>
          <p:cNvSpPr txBox="1"/>
          <p:nvPr/>
        </p:nvSpPr>
        <p:spPr>
          <a:xfrm>
            <a:off x="722376" y="1928387"/>
            <a:ext cx="2573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古文献修复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7424C08-98F5-4951-A25A-A8E2A31816F3}"/>
              </a:ext>
            </a:extLst>
          </p:cNvPr>
          <p:cNvSpPr txBox="1"/>
          <p:nvPr/>
        </p:nvSpPr>
        <p:spPr>
          <a:xfrm>
            <a:off x="758588" y="2610601"/>
            <a:ext cx="637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以色列特拉维夫大学的学者将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用于自动的书页拼接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AFC9255-0797-405A-A7F9-D7BF89E281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3" t="16654" r="73060" b="58360"/>
          <a:stretch/>
        </p:blipFill>
        <p:spPr>
          <a:xfrm>
            <a:off x="1041148" y="3444380"/>
            <a:ext cx="1376127" cy="87818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A32FE68-806D-4CEF-93C6-FAD4279A8A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3" t="50914" r="73519" b="24100"/>
          <a:stretch/>
        </p:blipFill>
        <p:spPr>
          <a:xfrm>
            <a:off x="1054728" y="4749585"/>
            <a:ext cx="1348966" cy="878186"/>
          </a:xfrm>
          <a:prstGeom prst="rect">
            <a:avLst/>
          </a:prstGeom>
        </p:spPr>
      </p:pic>
      <p:sp>
        <p:nvSpPr>
          <p:cNvPr id="10" name="圆柱形 9">
            <a:extLst>
              <a:ext uri="{FF2B5EF4-FFF2-40B4-BE49-F238E27FC236}">
                <a16:creationId xmlns:a16="http://schemas.microsoft.com/office/drawing/2014/main" id="{F31464D7-971E-49B6-ADDD-9B7C65D151EE}"/>
              </a:ext>
            </a:extLst>
          </p:cNvPr>
          <p:cNvSpPr/>
          <p:nvPr/>
        </p:nvSpPr>
        <p:spPr>
          <a:xfrm>
            <a:off x="4400359" y="4224909"/>
            <a:ext cx="1185629" cy="618695"/>
          </a:xfrm>
          <a:prstGeom prst="can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分类模型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5363C3C-D2CF-419D-A6B6-5F65040D7A36}"/>
              </a:ext>
            </a:extLst>
          </p:cNvPr>
          <p:cNvSpPr txBox="1"/>
          <p:nvPr/>
        </p:nvSpPr>
        <p:spPr>
          <a:xfrm>
            <a:off x="2503674" y="369880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确定相邻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9E653DA-6548-4902-A539-118C24D2DEB3}"/>
              </a:ext>
            </a:extLst>
          </p:cNvPr>
          <p:cNvSpPr txBox="1"/>
          <p:nvPr/>
        </p:nvSpPr>
        <p:spPr>
          <a:xfrm>
            <a:off x="2503674" y="5004012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不确定相邻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8158F361-0062-4D66-8259-A05E23D142CF}"/>
              </a:ext>
            </a:extLst>
          </p:cNvPr>
          <p:cNvSpPr/>
          <p:nvPr/>
        </p:nvSpPr>
        <p:spPr>
          <a:xfrm>
            <a:off x="3882486" y="4351410"/>
            <a:ext cx="325925" cy="36933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A69788F-CC2A-4873-ABD1-6B7CD6A10B8F}"/>
              </a:ext>
            </a:extLst>
          </p:cNvPr>
          <p:cNvSpPr txBox="1"/>
          <p:nvPr/>
        </p:nvSpPr>
        <p:spPr>
          <a:xfrm>
            <a:off x="6431923" y="36935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判断是否相邻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AC1254B-C13D-436D-AD7F-07F951640F82}"/>
              </a:ext>
            </a:extLst>
          </p:cNvPr>
          <p:cNvSpPr txBox="1"/>
          <p:nvPr/>
        </p:nvSpPr>
        <p:spPr>
          <a:xfrm>
            <a:off x="6662755" y="50040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专家确认</a:t>
            </a:r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5F18B64B-4191-4A6E-A7DB-59774A4D9B08}"/>
              </a:ext>
            </a:extLst>
          </p:cNvPr>
          <p:cNvSpPr/>
          <p:nvPr/>
        </p:nvSpPr>
        <p:spPr>
          <a:xfrm>
            <a:off x="7121748" y="4288963"/>
            <a:ext cx="190009" cy="618695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箭头: 圆角右 5">
            <a:extLst>
              <a:ext uri="{FF2B5EF4-FFF2-40B4-BE49-F238E27FC236}">
                <a16:creationId xmlns:a16="http://schemas.microsoft.com/office/drawing/2014/main" id="{42A99507-0481-489C-972F-1853EDB5F48F}"/>
              </a:ext>
            </a:extLst>
          </p:cNvPr>
          <p:cNvSpPr/>
          <p:nvPr/>
        </p:nvSpPr>
        <p:spPr>
          <a:xfrm>
            <a:off x="5531664" y="3792206"/>
            <a:ext cx="841972" cy="369332"/>
          </a:xfrm>
          <a:prstGeom prst="ben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03114F5-0547-4459-B097-2F352F556410}"/>
              </a:ext>
            </a:extLst>
          </p:cNvPr>
          <p:cNvSpPr txBox="1"/>
          <p:nvPr/>
        </p:nvSpPr>
        <p:spPr>
          <a:xfrm>
            <a:off x="4400359" y="5701364"/>
            <a:ext cx="3503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Cairo Genizah</a:t>
            </a:r>
            <a:r>
              <a:rPr lang="zh-CN" altLang="en-US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测试数据上，系统的自动判断精度超过</a:t>
            </a:r>
            <a:r>
              <a:rPr lang="en-US" altLang="zh-CN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93%</a:t>
            </a:r>
          </a:p>
        </p:txBody>
      </p:sp>
    </p:spTree>
    <p:extLst>
      <p:ext uri="{BB962C8B-B14F-4D97-AF65-F5344CB8AC3E}">
        <p14:creationId xmlns:p14="http://schemas.microsoft.com/office/powerpoint/2010/main" val="396044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22376" y="710184"/>
            <a:ext cx="4197096" cy="557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zh-TW" sz="4400" dirty="0">
                <a:latin typeface="宋体" panose="02010600030101010101" pitchFamily="2" charset="-122"/>
                <a:ea typeface="宋体" panose="02010600030101010101" pitchFamily="2" charset="-122"/>
              </a:rPr>
              <a:t>机器学习</a:t>
            </a:r>
            <a:r>
              <a:rPr lang="zh-CN" altLang="en-US" sz="4400" dirty="0">
                <a:latin typeface="宋体" panose="02010600030101010101" pitchFamily="2" charset="-122"/>
                <a:ea typeface="宋体" panose="02010600030101010101" pitchFamily="2" charset="-122"/>
              </a:rPr>
              <a:t>做什么</a:t>
            </a:r>
            <a:r>
              <a:rPr lang="zh-TW" sz="4400" dirty="0">
                <a:latin typeface="宋体" panose="02010600030101010101" pitchFamily="2" charset="-122"/>
                <a:ea typeface="宋体" panose="02010600030101010101" pitchFamily="2" charset="-122"/>
              </a:rPr>
              <a:t>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FEB3E75-1653-4B6C-A1D3-42FC9CCD17C4}"/>
              </a:ext>
            </a:extLst>
          </p:cNvPr>
          <p:cNvSpPr txBox="1"/>
          <p:nvPr/>
        </p:nvSpPr>
        <p:spPr>
          <a:xfrm>
            <a:off x="722376" y="1928387"/>
            <a:ext cx="2899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帮助川普赢得大选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02C88D6-C432-41F9-9FAC-C3EDE3D46796}"/>
              </a:ext>
            </a:extLst>
          </p:cNvPr>
          <p:cNvSpPr txBox="1"/>
          <p:nvPr/>
        </p:nvSpPr>
        <p:spPr>
          <a:xfrm>
            <a:off x="813999" y="2672178"/>
            <a:ext cx="38847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通过机器学习模型</a:t>
            </a: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zh-CN" altLang="en-US" dirty="0"/>
              <a:t>对选民进行精准分群，提升广告投放效率</a:t>
            </a: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zh-CN" altLang="en-US" dirty="0"/>
              <a:t>向川普推荐，竞选后期应该在什么地方展开活动</a:t>
            </a: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zh-CN" altLang="en-US" dirty="0"/>
              <a:t>预测出用户的肤色（准确率</a:t>
            </a:r>
            <a:r>
              <a:rPr lang="en-US" altLang="zh-CN" dirty="0"/>
              <a:t>95%</a:t>
            </a:r>
            <a:r>
              <a:rPr lang="zh-CN" altLang="en-US" dirty="0"/>
              <a:t>）、该用户是支持民主党还是共和党（准确率</a:t>
            </a:r>
            <a:r>
              <a:rPr lang="en-US" altLang="zh-CN" dirty="0"/>
              <a:t>85%</a:t>
            </a:r>
            <a:r>
              <a:rPr lang="zh-CN" altLang="en-US" dirty="0"/>
              <a:t>）、智力等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BBC29F7-2486-44B1-BAE7-F0320D8C6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926" y="2672178"/>
            <a:ext cx="3352800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642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1160" y="4224528"/>
            <a:ext cx="6979920" cy="248107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22376" y="710184"/>
            <a:ext cx="3870960" cy="557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zh-TW" sz="4400">
                <a:latin typeface="宋体" panose="02010600030101010101" pitchFamily="2" charset="-122"/>
                <a:ea typeface="宋体" panose="02010600030101010101" pitchFamily="2" charset="-122"/>
              </a:rPr>
              <a:t>机器学习很容易</a:t>
            </a:r>
          </a:p>
        </p:txBody>
      </p:sp>
      <p:sp>
        <p:nvSpPr>
          <p:cNvPr id="6" name="矩形 5"/>
          <p:cNvSpPr/>
          <p:nvPr/>
        </p:nvSpPr>
        <p:spPr>
          <a:xfrm>
            <a:off x="670560" y="3834384"/>
            <a:ext cx="3057144" cy="316992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zh-TW" sz="2400">
                <a:latin typeface="PMingLiU"/>
                <a:ea typeface="PMingLiU"/>
              </a:rPr>
              <a:t>就好像把大象放进冰箱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5740616-3EB1-4BC8-B090-088A7032339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746" y="1550941"/>
            <a:ext cx="8101334" cy="209259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FB53E82-D2AF-433F-9A64-C08D92DDEB2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9552"/>
            <a:ext cx="9229725" cy="695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03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51104" y="554736"/>
            <a:ext cx="8247888" cy="5599176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 algn="ctr">
              <a:spcAft>
                <a:spcPts val="3010"/>
              </a:spcAft>
            </a:pPr>
            <a:r>
              <a:rPr lang="zh-TW" sz="4400" dirty="0">
                <a:latin typeface="宋体" panose="02010600030101010101" pitchFamily="2" charset="-122"/>
                <a:ea typeface="宋体" panose="02010600030101010101" pitchFamily="2" charset="-122"/>
              </a:rPr>
              <a:t>什么是人工</a:t>
            </a:r>
            <a:r>
              <a:rPr lang="zh-TW" sz="4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智能</a:t>
            </a:r>
          </a:p>
          <a:p>
            <a:pPr marL="395605" indent="-431800" algn="just">
              <a:lnSpc>
                <a:spcPts val="3695"/>
              </a:lnSpc>
              <a:spcAft>
                <a:spcPts val="980"/>
              </a:spcAft>
            </a:pPr>
            <a:r>
              <a:rPr lang="zh-CN" sz="3200" dirty="0">
                <a:latin typeface="Arial" panose="020B0604020202020204"/>
                <a:ea typeface="Arial" panose="020B0604020202020204"/>
              </a:rPr>
              <a:t>•</a:t>
            </a:r>
            <a:r>
              <a:rPr lang="en-US" altLang="zh-CN" sz="3200" dirty="0">
                <a:latin typeface="Arial" panose="020B0604020202020204"/>
                <a:ea typeface="Arial" panose="020B0604020202020204"/>
              </a:rPr>
              <a:t> </a:t>
            </a:r>
            <a:r>
              <a:rPr 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计</a:t>
            </a:r>
            <a:r>
              <a:rPr lang="zh-TW" sz="3200" dirty="0">
                <a:latin typeface="宋体" panose="02010600030101010101" pitchFamily="2" charset="-122"/>
                <a:ea typeface="宋体" panose="02010600030101010101" pitchFamily="2" charset="-122"/>
              </a:rPr>
              <a:t>算机科学家：</a:t>
            </a:r>
            <a:r>
              <a:rPr 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“智</a:t>
            </a:r>
            <a:r>
              <a:rPr lang="zh-TW" sz="3200" dirty="0">
                <a:latin typeface="宋体" panose="02010600030101010101" pitchFamily="2" charset="-122"/>
                <a:ea typeface="宋体" panose="02010600030101010101" pitchFamily="2" charset="-122"/>
              </a:rPr>
              <a:t>能体”是任何可以感知其环境，并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采</a:t>
            </a:r>
            <a:r>
              <a:rPr lang="zh-TW" sz="3200" dirty="0">
                <a:latin typeface="宋体" panose="02010600030101010101" pitchFamily="2" charset="-122"/>
                <a:ea typeface="宋体" panose="02010600030101010101" pitchFamily="2" charset="-122"/>
              </a:rPr>
              <a:t>取能最大化其目标实现可能性的动作的设备。</a:t>
            </a:r>
          </a:p>
          <a:p>
            <a:pPr marL="395605" indent="-431800" algn="just">
              <a:lnSpc>
                <a:spcPts val="3710"/>
              </a:lnSpc>
              <a:spcAft>
                <a:spcPts val="3220"/>
              </a:spcAft>
            </a:pPr>
            <a:r>
              <a:rPr lang="en-US" sz="3200" dirty="0">
                <a:latin typeface="Arial" panose="020B0604020202020204"/>
              </a:rPr>
              <a:t>• </a:t>
            </a:r>
            <a:r>
              <a:rPr lang="zh-TW" sz="3200" dirty="0">
                <a:latin typeface="宋体" panose="02010600030101010101" pitchFamily="2" charset="-122"/>
                <a:ea typeface="宋体" panose="02010600030101010101" pitchFamily="2" charset="-122"/>
              </a:rPr>
              <a:t>管理科学家：能正确地解释外部数据，从这些数据中学习，并利用所学，通过灵活的适应，来达到特定的目标和任务的能力。</a:t>
            </a:r>
          </a:p>
          <a:p>
            <a:pPr indent="0">
              <a:lnSpc>
                <a:spcPct val="97000"/>
              </a:lnSpc>
            </a:pPr>
            <a:r>
              <a:rPr lang="en-US" sz="2000" dirty="0">
                <a:latin typeface="Calibri" panose="020F0502020204030204"/>
              </a:rPr>
              <a:t>Colloquially, the term "artificial intelligence" is applied when </a:t>
            </a:r>
            <a:r>
              <a:rPr lang="en-US" sz="2000" dirty="0">
                <a:solidFill>
                  <a:srgbClr val="FF0000"/>
                </a:solidFill>
                <a:latin typeface="Calibri" panose="020F0502020204030204"/>
              </a:rPr>
              <a:t>a machine mimics "cognitive" functions </a:t>
            </a:r>
            <a:r>
              <a:rPr lang="en-US" sz="2000" dirty="0">
                <a:latin typeface="Calibri" panose="020F0502020204030204"/>
              </a:rPr>
              <a:t>that humans associate with other human minds, such as "learning" and "problem solving".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BBBC242-B9A5-4760-97A3-56A88A82389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23161"/>
            <a:ext cx="9229725" cy="692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312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3EA357AA-833D-4731-9E59-43D5C9AB377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39870"/>
            <a:ext cx="9229725" cy="689097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D426DC9-D9E0-4F84-A5C8-27F4559C34E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36795"/>
            <a:ext cx="9229725" cy="689712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8708FD41-F406-4B1F-A8F1-4E92FF45639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27353"/>
            <a:ext cx="9229725" cy="691600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9152" y="4751832"/>
            <a:ext cx="1094232" cy="10942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2840" y="4767072"/>
            <a:ext cx="1097280" cy="10972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536" y="1868424"/>
            <a:ext cx="5468112" cy="452018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49808" y="716280"/>
            <a:ext cx="1642872" cy="551688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zh-TW" sz="4400">
                <a:latin typeface="宋体" panose="02010600030101010101" pitchFamily="2" charset="-122"/>
                <a:ea typeface="宋体" panose="02010600030101010101" pitchFamily="2" charset="-122"/>
              </a:rPr>
              <a:t>多分类</a:t>
            </a:r>
          </a:p>
        </p:txBody>
      </p:sp>
      <p:sp>
        <p:nvSpPr>
          <p:cNvPr id="7" name="矩形 6"/>
          <p:cNvSpPr/>
          <p:nvPr/>
        </p:nvSpPr>
        <p:spPr>
          <a:xfrm>
            <a:off x="481584" y="1837944"/>
            <a:ext cx="1524000" cy="37490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zh-TW" sz="2800" b="1" i="1" u="sng">
                <a:latin typeface="PMingLiU"/>
                <a:ea typeface="PMingLiU"/>
              </a:rPr>
              <a:t>文档分类</a:t>
            </a:r>
          </a:p>
        </p:txBody>
      </p:sp>
      <p:sp>
        <p:nvSpPr>
          <p:cNvPr id="8" name="矩形 7"/>
          <p:cNvSpPr/>
          <p:nvPr/>
        </p:nvSpPr>
        <p:spPr>
          <a:xfrm>
            <a:off x="5081016" y="5913120"/>
            <a:ext cx="633984" cy="32004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zh-CN" altLang="en-US" sz="2400" dirty="0">
                <a:latin typeface="PMingLiU"/>
                <a:ea typeface="PMingLiU"/>
              </a:rPr>
              <a:t>体育</a:t>
            </a:r>
            <a:endParaRPr lang="zh-TW" sz="2400" dirty="0">
              <a:latin typeface="PMingLiU"/>
              <a:ea typeface="PMingLiU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604760" y="2028416"/>
            <a:ext cx="624840" cy="316992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zh-CN" altLang="en-US" sz="2400" dirty="0">
                <a:latin typeface="PMingLiU"/>
                <a:ea typeface="PMingLiU"/>
              </a:rPr>
              <a:t>经济</a:t>
            </a:r>
            <a:endParaRPr lang="zh-TW" sz="2400" dirty="0">
              <a:latin typeface="PMingLiU"/>
              <a:ea typeface="PMingLiU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974080" y="4261104"/>
            <a:ext cx="1432560" cy="36576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zh-TW" sz="2800">
                <a:solidFill>
                  <a:srgbClr val="0070C0"/>
                </a:solidFill>
                <a:latin typeface="PMingLiU"/>
                <a:ea typeface="PMingLiU"/>
              </a:rPr>
              <a:t>训练数据</a:t>
            </a:r>
          </a:p>
        </p:txBody>
      </p:sp>
      <p:sp>
        <p:nvSpPr>
          <p:cNvPr id="13" name="矩形 12"/>
          <p:cNvSpPr/>
          <p:nvPr/>
        </p:nvSpPr>
        <p:spPr>
          <a:xfrm>
            <a:off x="6373368" y="5919216"/>
            <a:ext cx="634014" cy="34137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zh-TW" sz="2400" dirty="0">
                <a:latin typeface="PMingLiU"/>
                <a:ea typeface="PMingLiU"/>
              </a:rPr>
              <a:t>政治</a:t>
            </a:r>
          </a:p>
        </p:txBody>
      </p:sp>
      <p:sp>
        <p:nvSpPr>
          <p:cNvPr id="14" name="矩形 13"/>
          <p:cNvSpPr/>
          <p:nvPr/>
        </p:nvSpPr>
        <p:spPr>
          <a:xfrm>
            <a:off x="5006340" y="2398776"/>
            <a:ext cx="701040" cy="365760"/>
          </a:xfrm>
          <a:prstGeom prst="rect">
            <a:avLst/>
          </a:prstGeom>
          <a:solidFill>
            <a:srgbClr val="4473C5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zh-TW" sz="2800" dirty="0">
                <a:solidFill>
                  <a:srgbClr val="FFFFFF"/>
                </a:solidFill>
                <a:latin typeface="PMingLiU"/>
                <a:ea typeface="PMingLiU"/>
              </a:rPr>
              <a:t>函数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068E278-B907-4600-8FD1-DB37AC216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9696" y="1471993"/>
            <a:ext cx="1600200" cy="22193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412977" y="1315021"/>
            <a:ext cx="624840" cy="31394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zh-TW" sz="2400" dirty="0">
                <a:latin typeface="PMingLiU"/>
                <a:ea typeface="PMingLiU"/>
              </a:rPr>
              <a:t>政治</a:t>
            </a:r>
          </a:p>
        </p:txBody>
      </p:sp>
      <p:sp>
        <p:nvSpPr>
          <p:cNvPr id="11" name="矩形 10"/>
          <p:cNvSpPr/>
          <p:nvPr/>
        </p:nvSpPr>
        <p:spPr>
          <a:xfrm>
            <a:off x="7429289" y="3448095"/>
            <a:ext cx="615696" cy="32004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zh-CN" altLang="en-US" sz="2400" dirty="0">
                <a:latin typeface="PMingLiU"/>
                <a:ea typeface="PMingLiU"/>
              </a:rPr>
              <a:t>体育</a:t>
            </a:r>
            <a:endParaRPr lang="zh-TW" sz="2400" dirty="0">
              <a:latin typeface="PMingLiU"/>
              <a:ea typeface="PMingLiU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F4E3201-811D-4EBD-90A9-F2BF5617B037}"/>
              </a:ext>
            </a:extLst>
          </p:cNvPr>
          <p:cNvSpPr/>
          <p:nvPr/>
        </p:nvSpPr>
        <p:spPr>
          <a:xfrm>
            <a:off x="7714473" y="5925131"/>
            <a:ext cx="634014" cy="34137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zh-CN" altLang="en-US" sz="2400" dirty="0">
                <a:latin typeface="PMingLiU"/>
                <a:ea typeface="PMingLiU"/>
              </a:rPr>
              <a:t>财经</a:t>
            </a:r>
            <a:endParaRPr lang="zh-TW" sz="2400" dirty="0">
              <a:latin typeface="PMingLiU"/>
              <a:ea typeface="PMingLiU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3C35462-1CD1-4915-B9C1-D5DE4A25BC7E}"/>
              </a:ext>
            </a:extLst>
          </p:cNvPr>
          <p:cNvSpPr/>
          <p:nvPr/>
        </p:nvSpPr>
        <p:spPr>
          <a:xfrm>
            <a:off x="4680642" y="4155675"/>
            <a:ext cx="3829615" cy="221932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6DF9945-7298-464D-9CCD-3591EB90AA4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8969"/>
            <a:ext cx="9229725" cy="693277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65689A39-11BD-4AE5-A043-35D0FC41C1E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26303"/>
            <a:ext cx="9229725" cy="691810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D64B3CC8-25F9-4BCB-98EA-8A522A85972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7904"/>
            <a:ext cx="9229725" cy="693490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300B8995-FD8F-4387-834E-FD4904101AF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30513"/>
            <a:ext cx="9229725" cy="690968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5880" y="2453640"/>
            <a:ext cx="2093976" cy="173431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34568" y="713232"/>
            <a:ext cx="2721864" cy="551688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zh-TW" sz="4400">
                <a:latin typeface="宋体" panose="02010600030101010101" pitchFamily="2" charset="-122"/>
                <a:ea typeface="宋体" panose="02010600030101010101" pitchFamily="2" charset="-122"/>
              </a:rPr>
              <a:t>半监督学习</a:t>
            </a:r>
          </a:p>
        </p:txBody>
      </p:sp>
      <p:sp>
        <p:nvSpPr>
          <p:cNvPr id="9" name="矩形 8"/>
          <p:cNvSpPr/>
          <p:nvPr/>
        </p:nvSpPr>
        <p:spPr>
          <a:xfrm>
            <a:off x="597408" y="1847088"/>
            <a:ext cx="3063240" cy="368808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zh-TW" sz="2800" dirty="0">
                <a:latin typeface="PMingLiU"/>
                <a:ea typeface="PMingLiU"/>
              </a:rPr>
              <a:t>例如</a:t>
            </a:r>
            <a:r>
              <a:rPr lang="zh-CN" altLang="en-US" sz="2800" dirty="0">
                <a:latin typeface="PMingLiU"/>
                <a:ea typeface="PMingLiU"/>
              </a:rPr>
              <a:t>，</a:t>
            </a:r>
            <a:r>
              <a:rPr lang="zh-TW" sz="2800" dirty="0">
                <a:latin typeface="PMingLiU"/>
                <a:ea typeface="PMingLiU"/>
              </a:rPr>
              <a:t>识别猫和狗:</a:t>
            </a:r>
          </a:p>
        </p:txBody>
      </p:sp>
      <p:sp>
        <p:nvSpPr>
          <p:cNvPr id="10" name="矩形 9"/>
          <p:cNvSpPr/>
          <p:nvPr/>
        </p:nvSpPr>
        <p:spPr>
          <a:xfrm>
            <a:off x="1618488" y="3166872"/>
            <a:ext cx="1228344" cy="316992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zh-TW" sz="2400">
                <a:latin typeface="PMingLiU"/>
                <a:ea typeface="PMingLiU"/>
              </a:rPr>
              <a:t>标注数据</a:t>
            </a:r>
          </a:p>
        </p:txBody>
      </p:sp>
      <p:sp>
        <p:nvSpPr>
          <p:cNvPr id="12" name="矩形 11"/>
          <p:cNvSpPr/>
          <p:nvPr/>
        </p:nvSpPr>
        <p:spPr>
          <a:xfrm>
            <a:off x="408432" y="5038344"/>
            <a:ext cx="1527048" cy="316992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zh-TW" sz="2400">
                <a:latin typeface="PMingLiU"/>
                <a:ea typeface="PMingLiU"/>
              </a:rPr>
              <a:t>无标注数据</a:t>
            </a:r>
          </a:p>
        </p:txBody>
      </p:sp>
      <p:sp>
        <p:nvSpPr>
          <p:cNvPr id="13" name="矩形 12"/>
          <p:cNvSpPr/>
          <p:nvPr/>
        </p:nvSpPr>
        <p:spPr>
          <a:xfrm>
            <a:off x="4258056" y="5949696"/>
            <a:ext cx="2008632" cy="301752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zh-TW" sz="2400">
                <a:latin typeface="Calibri" panose="020F0502020204030204"/>
                <a:ea typeface="Calibri" panose="020F0502020204030204"/>
              </a:rPr>
              <a:t>（</a:t>
            </a:r>
            <a:r>
              <a:rPr lang="zh-TW" sz="2400">
                <a:latin typeface="PMingLiU"/>
                <a:ea typeface="PMingLiU"/>
              </a:rPr>
              <a:t>猫和狗的图像</a:t>
            </a:r>
            <a:r>
              <a:rPr lang="zh-TW" sz="2400">
                <a:latin typeface="Calibri" panose="020F0502020204030204"/>
                <a:ea typeface="Calibri" panose="020F0502020204030204"/>
              </a:rPr>
              <a:t>）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5CD1D83-1176-461F-91A1-C3C1C94C183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870" y="2453641"/>
            <a:ext cx="1407558" cy="173431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F35F448-2F00-4A54-8379-7005C66EC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2660" y="4417678"/>
            <a:ext cx="6896100" cy="14859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23032" y="582168"/>
            <a:ext cx="3346704" cy="56388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ctr"/>
            <a:r>
              <a:rPr lang="zh-TW" sz="4400">
                <a:latin typeface="宋体" panose="02010600030101010101" pitchFamily="2" charset="-122"/>
                <a:ea typeface="宋体" panose="02010600030101010101" pitchFamily="2" charset="-122"/>
              </a:rPr>
              <a:t>人工智能学科</a:t>
            </a:r>
          </a:p>
        </p:txBody>
      </p:sp>
      <p:sp>
        <p:nvSpPr>
          <p:cNvPr id="3" name="矩形 2"/>
          <p:cNvSpPr/>
          <p:nvPr/>
        </p:nvSpPr>
        <p:spPr>
          <a:xfrm>
            <a:off x="563880" y="1637138"/>
            <a:ext cx="7783415" cy="448300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marL="266065" indent="-304800">
              <a:lnSpc>
                <a:spcPts val="3345"/>
              </a:lnSpc>
              <a:spcAft>
                <a:spcPts val="630"/>
              </a:spcAft>
            </a:pPr>
            <a:r>
              <a:rPr lang="en-US" altLang="zh-CN" sz="3200" dirty="0">
                <a:latin typeface="Arial" panose="020B0604020202020204"/>
              </a:rPr>
              <a:t>• </a:t>
            </a:r>
            <a:r>
              <a:rPr lang="zh-TW" sz="3200" dirty="0">
                <a:latin typeface="宋体" panose="02010600030101010101" pitchFamily="2" charset="-122"/>
                <a:ea typeface="宋体" panose="02010600030101010101" pitchFamily="2" charset="-122"/>
              </a:rPr>
              <a:t>人工智能学科是研究人类智能活动的规律, </a:t>
            </a:r>
            <a:r>
              <a:rPr lang="zh-TW" sz="3200" i="1" dirty="0">
                <a:latin typeface="宋体" panose="02010600030101010101" pitchFamily="2" charset="-122"/>
                <a:ea typeface="宋体" panose="02010600030101010101" pitchFamily="2" charset="-122"/>
              </a:rPr>
              <a:t>构造</a:t>
            </a:r>
            <a:r>
              <a:rPr lang="zh-TW" sz="3300" b="1" i="1" dirty="0">
                <a:latin typeface="宋体" panose="02010600030101010101" pitchFamily="2" charset="-122"/>
                <a:ea typeface="宋体" panose="02010600030101010101" pitchFamily="2" charset="-122"/>
              </a:rPr>
              <a:t>具有一定智能的人工系统</a:t>
            </a:r>
            <a:r>
              <a:rPr lang="zh-TW" sz="3200" i="1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TW" sz="3200" dirty="0">
                <a:latin typeface="宋体" panose="02010600030101010101" pitchFamily="2" charset="-122"/>
                <a:ea typeface="宋体" panose="02010600030101010101" pitchFamily="2" charset="-122"/>
              </a:rPr>
              <a:t>研究如何 应用计算机的软硬件来模拟人类某些智能 行为的基本理论、方法和技术的学科。</a:t>
            </a:r>
            <a:endParaRPr lang="en-US" altLang="zh-TW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065" indent="-304800">
              <a:lnSpc>
                <a:spcPts val="3345"/>
              </a:lnSpc>
              <a:spcAft>
                <a:spcPts val="630"/>
              </a:spcAft>
            </a:pPr>
            <a:endParaRPr lang="zh-TW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065" indent="-304800" algn="just">
              <a:lnSpc>
                <a:spcPts val="3365"/>
              </a:lnSpc>
            </a:pPr>
            <a:r>
              <a:rPr lang="en-US" sz="3200" dirty="0">
                <a:latin typeface="Arial" panose="020B0604020202020204"/>
              </a:rPr>
              <a:t>• </a:t>
            </a:r>
            <a:r>
              <a:rPr lang="zh-TW" sz="3200" dirty="0">
                <a:latin typeface="宋体" panose="02010600030101010101" pitchFamily="2" charset="-122"/>
                <a:ea typeface="宋体" panose="02010600030101010101" pitchFamily="2" charset="-122"/>
              </a:rPr>
              <a:t>人工智能学科通常被视为计算机科学的一 个分支，但它涉及到</a:t>
            </a:r>
            <a:r>
              <a:rPr lang="zh-TW" sz="3300" b="1" i="1" dirty="0">
                <a:latin typeface="宋体" panose="02010600030101010101" pitchFamily="2" charset="-122"/>
                <a:ea typeface="宋体" panose="02010600030101010101" pitchFamily="2" charset="-122"/>
              </a:rPr>
              <a:t>计算机科学</a:t>
            </a:r>
            <a:r>
              <a:rPr lang="zh-TW" sz="38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TW" sz="3300" b="1" i="1" dirty="0">
                <a:latin typeface="宋体" panose="02010600030101010101" pitchFamily="2" charset="-122"/>
                <a:ea typeface="宋体" panose="02010600030101010101" pitchFamily="2" charset="-122"/>
              </a:rPr>
              <a:t>神经科 学、心理学、认知学、哲学和语言学</a:t>
            </a:r>
            <a:r>
              <a:rPr lang="zh-TW" sz="3200" i="1" dirty="0">
                <a:latin typeface="宋体" panose="02010600030101010101" pitchFamily="2" charset="-122"/>
                <a:ea typeface="宋体" panose="02010600030101010101" pitchFamily="2" charset="-122"/>
              </a:rPr>
              <a:t>等各</a:t>
            </a:r>
            <a:r>
              <a:rPr lang="zh-TW" sz="3200" dirty="0">
                <a:latin typeface="宋体" panose="02010600030101010101" pitchFamily="2" charset="-122"/>
                <a:ea typeface="宋体" panose="02010600030101010101" pitchFamily="2" charset="-122"/>
              </a:rPr>
              <a:t>种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自</a:t>
            </a:r>
            <a:r>
              <a:rPr lang="zh-TW" sz="3200" dirty="0">
                <a:latin typeface="宋体" panose="02010600030101010101" pitchFamily="2" charset="-122"/>
                <a:ea typeface="宋体" panose="02010600030101010101" pitchFamily="2" charset="-122"/>
              </a:rPr>
              <a:t>然科学和社会科学的学科，其范围已远远超出了计算机科学的范畴。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3FF65A9-D6EA-4BAC-870C-86FBA6B128B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29439"/>
            <a:ext cx="9229725" cy="691183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128" y="4383024"/>
            <a:ext cx="1569720" cy="11704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4264" y="4395216"/>
            <a:ext cx="1584960" cy="11887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8440" y="4386072"/>
            <a:ext cx="1749552" cy="116433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4611624" y="4419600"/>
            <a:ext cx="1807464" cy="115824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22376" y="716280"/>
            <a:ext cx="2176272" cy="545592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just"/>
            <a:r>
              <a:rPr lang="zh-TW" sz="4400">
                <a:latin typeface="宋体" panose="02010600030101010101" pitchFamily="2" charset="-122"/>
                <a:ea typeface="宋体" panose="02010600030101010101" pitchFamily="2" charset="-122"/>
              </a:rPr>
              <a:t>迁移学习</a:t>
            </a:r>
          </a:p>
        </p:txBody>
      </p:sp>
      <p:sp>
        <p:nvSpPr>
          <p:cNvPr id="9" name="矩形 8"/>
          <p:cNvSpPr/>
          <p:nvPr/>
        </p:nvSpPr>
        <p:spPr>
          <a:xfrm>
            <a:off x="597408" y="1847088"/>
            <a:ext cx="3063240" cy="368808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zh-TW" sz="2800">
                <a:latin typeface="PMingLiU"/>
                <a:ea typeface="PMingLiU"/>
              </a:rPr>
              <a:t>例如，识别猫和狗:</a:t>
            </a:r>
          </a:p>
        </p:txBody>
      </p:sp>
      <p:sp>
        <p:nvSpPr>
          <p:cNvPr id="10" name="矩形 9"/>
          <p:cNvSpPr/>
          <p:nvPr/>
        </p:nvSpPr>
        <p:spPr>
          <a:xfrm>
            <a:off x="1261872" y="3057144"/>
            <a:ext cx="1228344" cy="316992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zh-TW" sz="2400">
                <a:latin typeface="PMingLiU"/>
                <a:ea typeface="PMingLiU"/>
              </a:rPr>
              <a:t>标注数据</a:t>
            </a:r>
          </a:p>
        </p:txBody>
      </p:sp>
      <p:sp>
        <p:nvSpPr>
          <p:cNvPr id="12" name="矩形 11"/>
          <p:cNvSpPr/>
          <p:nvPr/>
        </p:nvSpPr>
        <p:spPr>
          <a:xfrm>
            <a:off x="5105400" y="5580888"/>
            <a:ext cx="826008" cy="246888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ctr"/>
            <a:r>
              <a:rPr lang="en-US" sz="2400" dirty="0" err="1">
                <a:latin typeface="Calibri" panose="020F0502020204030204"/>
              </a:rPr>
              <a:t>Haruhi</a:t>
            </a:r>
            <a:endParaRPr lang="en-US" sz="2400" dirty="0">
              <a:latin typeface="Calibri" panose="020F0502020204030204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252728" y="5577840"/>
            <a:ext cx="1109472" cy="29870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2400">
                <a:latin typeface="Calibri" panose="020F0502020204030204"/>
              </a:rPr>
              <a:t>elephant</a:t>
            </a:r>
          </a:p>
        </p:txBody>
      </p:sp>
      <p:sp>
        <p:nvSpPr>
          <p:cNvPr id="14" name="矩形 13"/>
          <p:cNvSpPr/>
          <p:nvPr/>
        </p:nvSpPr>
        <p:spPr>
          <a:xfrm>
            <a:off x="2898648" y="5989320"/>
            <a:ext cx="3520440" cy="755904"/>
          </a:xfrm>
          <a:prstGeom prst="rect">
            <a:avLst/>
          </a:prstGeom>
          <a:solidFill>
            <a:srgbClr val="F37927"/>
          </a:solidFill>
        </p:spPr>
        <p:txBody>
          <a:bodyPr lIns="0" tIns="0" rIns="0" bIns="0">
            <a:noAutofit/>
          </a:bodyPr>
          <a:lstStyle/>
          <a:p>
            <a:pPr indent="0" algn="ctr">
              <a:lnSpc>
                <a:spcPts val="2855"/>
              </a:lnSpc>
            </a:pPr>
            <a:r>
              <a:rPr lang="zh-TW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和被训练任务无关的数据 （标注的或未标注的</a:t>
            </a:r>
            <a:r>
              <a:rPr lang="zh-TW" sz="2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A5E6450-31CB-4DC9-8602-F7E4CFF7982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3540" y="2527582"/>
            <a:ext cx="3690655" cy="154375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60AB42F6-B0A1-458F-B065-E5503D8FAB7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34678"/>
            <a:ext cx="9229725" cy="690135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832" y="2538984"/>
            <a:ext cx="8951976" cy="375818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28472" y="713232"/>
            <a:ext cx="2727960" cy="551688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zh-TW" sz="4400">
                <a:latin typeface="宋体" panose="02010600030101010101" pitchFamily="2" charset="-122"/>
                <a:ea typeface="宋体" panose="02010600030101010101" pitchFamily="2" charset="-122"/>
              </a:rPr>
              <a:t>无监督学习</a:t>
            </a:r>
          </a:p>
        </p:txBody>
      </p:sp>
      <p:sp>
        <p:nvSpPr>
          <p:cNvPr id="4" name="矩形 3"/>
          <p:cNvSpPr/>
          <p:nvPr/>
        </p:nvSpPr>
        <p:spPr>
          <a:xfrm>
            <a:off x="719328" y="1681539"/>
            <a:ext cx="7736609" cy="90739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altLang="zh-CN" sz="2800" dirty="0">
                <a:latin typeface="Arial" panose="020B0604020202020204"/>
              </a:rPr>
              <a:t>• </a:t>
            </a:r>
            <a:r>
              <a:rPr lang="zh-TW" sz="2800" dirty="0">
                <a:latin typeface="宋体" panose="02010600030101010101" pitchFamily="2" charset="-122"/>
                <a:ea typeface="宋体" panose="02010600030101010101" pitchFamily="2" charset="-122"/>
              </a:rPr>
              <a:t>文档聚类：将一大堆文档自动分成几组，相关的</a:t>
            </a:r>
            <a:endParaRPr lang="en-US" altLang="zh-TW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/>
            <a:r>
              <a:rPr lang="en-US" altLang="zh-TW" sz="28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TW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文档聚成一组</a:t>
            </a:r>
            <a:endParaRPr lang="zh-TW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17848" y="4142232"/>
            <a:ext cx="377952" cy="16764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>
                <a:latin typeface="Arial" panose="020B0604020202020204"/>
              </a:rPr>
              <a:t>SM3N</a:t>
            </a:r>
          </a:p>
        </p:txBody>
      </p:sp>
      <p:sp>
        <p:nvSpPr>
          <p:cNvPr id="6" name="矩形 5"/>
          <p:cNvSpPr/>
          <p:nvPr/>
        </p:nvSpPr>
        <p:spPr>
          <a:xfrm>
            <a:off x="1255776" y="4712208"/>
            <a:ext cx="448056" cy="1005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just"/>
            <a:r>
              <a:rPr lang="zh-TW" sz="400">
                <a:solidFill>
                  <a:srgbClr val="24ACDA"/>
                </a:solidFill>
                <a:latin typeface="Arial" panose="020B0604020202020204"/>
                <a:ea typeface="Arial" panose="020B0604020202020204"/>
              </a:rPr>
              <a:t>9        </a:t>
            </a:r>
            <a:r>
              <a:rPr lang="en-US" sz="400">
                <a:solidFill>
                  <a:srgbClr val="898989"/>
                </a:solidFill>
                <a:latin typeface="Arial" panose="020B0604020202020204"/>
              </a:rPr>
              <a:t>»«-&lt;• *•**</a:t>
            </a:r>
          </a:p>
        </p:txBody>
      </p:sp>
      <p:sp>
        <p:nvSpPr>
          <p:cNvPr id="7" name="矩形 6"/>
          <p:cNvSpPr/>
          <p:nvPr/>
        </p:nvSpPr>
        <p:spPr>
          <a:xfrm>
            <a:off x="7345680" y="5154168"/>
            <a:ext cx="1484376" cy="19812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1500">
                <a:latin typeface="Arial" panose="020B0604020202020204"/>
              </a:rPr>
              <a:t>WORLD NEWS</a:t>
            </a:r>
          </a:p>
        </p:txBody>
      </p:sp>
      <p:sp>
        <p:nvSpPr>
          <p:cNvPr id="9" name="矩形 8"/>
          <p:cNvSpPr/>
          <p:nvPr/>
        </p:nvSpPr>
        <p:spPr>
          <a:xfrm>
            <a:off x="5407152" y="5163312"/>
            <a:ext cx="826008" cy="19812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500">
                <a:latin typeface="Arial" panose="020B0604020202020204"/>
              </a:rPr>
              <a:t>SPORTS</a:t>
            </a:r>
          </a:p>
        </p:txBody>
      </p:sp>
      <p:sp>
        <p:nvSpPr>
          <p:cNvPr id="10" name="矩形 9"/>
          <p:cNvSpPr/>
          <p:nvPr/>
        </p:nvSpPr>
        <p:spPr>
          <a:xfrm>
            <a:off x="7309104" y="3980688"/>
            <a:ext cx="868680" cy="408432"/>
          </a:xfrm>
          <a:prstGeom prst="rect">
            <a:avLst/>
          </a:prstGeom>
          <a:solidFill>
            <a:srgbClr val="B53E2A"/>
          </a:solidFill>
        </p:spPr>
        <p:txBody>
          <a:bodyPr lIns="0" tIns="0" rIns="0" bIns="0">
            <a:noAutofit/>
          </a:bodyPr>
          <a:lstStyle/>
          <a:p>
            <a:pPr indent="0" algn="ctr">
              <a:lnSpc>
                <a:spcPct val="86000"/>
              </a:lnSpc>
            </a:pPr>
            <a:r>
              <a:rPr lang="en-US" sz="1700">
                <a:solidFill>
                  <a:srgbClr val="FFFFFF"/>
                </a:solidFill>
                <a:latin typeface="Arial" panose="020B0604020202020204"/>
              </a:rPr>
              <a:t>WORLD NEWS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1B45F7FD-C939-41D4-81A0-555E440E7B0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31517"/>
            <a:ext cx="9229725" cy="690767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E13C99CB-F661-43F7-A53C-B14C634FD64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22115"/>
            <a:ext cx="9229725" cy="692648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8A05EE0-01CB-4297-8A7F-FE4448B80F0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28389"/>
            <a:ext cx="9229725" cy="691393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7496" y="1798320"/>
            <a:ext cx="993648" cy="147218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504" y="3413760"/>
            <a:ext cx="6300216" cy="29199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8144" y="3810000"/>
            <a:ext cx="1615440" cy="107594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28472" y="713232"/>
            <a:ext cx="4965192" cy="54864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zh-TW" sz="4400">
                <a:latin typeface="宋体" panose="02010600030101010101" pitchFamily="2" charset="-122"/>
                <a:ea typeface="宋体" panose="02010600030101010101" pitchFamily="2" charset="-122"/>
              </a:rPr>
              <a:t>监督学习和强化学习</a:t>
            </a:r>
          </a:p>
        </p:txBody>
      </p:sp>
      <p:sp>
        <p:nvSpPr>
          <p:cNvPr id="6" name="矩形 5"/>
          <p:cNvSpPr/>
          <p:nvPr/>
        </p:nvSpPr>
        <p:spPr>
          <a:xfrm>
            <a:off x="719328" y="1862328"/>
            <a:ext cx="1615440" cy="35966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2800">
                <a:latin typeface="Arial" panose="020B0604020202020204"/>
              </a:rPr>
              <a:t>•</a:t>
            </a:r>
            <a:r>
              <a:rPr lang="zh-TW" sz="2800">
                <a:latin typeface="宋体" panose="02010600030101010101" pitchFamily="2" charset="-122"/>
                <a:ea typeface="宋体" panose="02010600030101010101" pitchFamily="2" charset="-122"/>
              </a:rPr>
              <a:t>监督学习</a:t>
            </a:r>
          </a:p>
        </p:txBody>
      </p:sp>
      <p:sp>
        <p:nvSpPr>
          <p:cNvPr id="7" name="矩形 6"/>
          <p:cNvSpPr/>
          <p:nvPr/>
        </p:nvSpPr>
        <p:spPr>
          <a:xfrm>
            <a:off x="999744" y="2453639"/>
            <a:ext cx="1615440" cy="479683"/>
          </a:xfrm>
          <a:prstGeom prst="rect">
            <a:avLst/>
          </a:prstGeom>
          <a:solidFill>
            <a:srgbClr val="69AB3D"/>
          </a:solidFill>
        </p:spPr>
        <p:txBody>
          <a:bodyPr wrap="none" lIns="0" tIns="0" rIns="0" bIns="0">
            <a:noAutofit/>
          </a:bodyPr>
          <a:lstStyle/>
          <a:p>
            <a:pPr indent="0" algn="ctr">
              <a:spcBef>
                <a:spcPts val="420"/>
              </a:spcBef>
            </a:pPr>
            <a:r>
              <a:rPr lang="zh-TW" sz="2800" dirty="0">
                <a:solidFill>
                  <a:srgbClr val="FFFFFF"/>
                </a:solidFill>
                <a:latin typeface="PMingLiU"/>
                <a:ea typeface="PMingLiU"/>
              </a:rPr>
              <a:t>跟老师学</a:t>
            </a:r>
          </a:p>
        </p:txBody>
      </p:sp>
      <p:sp>
        <p:nvSpPr>
          <p:cNvPr id="8" name="矩形 7"/>
          <p:cNvSpPr/>
          <p:nvPr/>
        </p:nvSpPr>
        <p:spPr>
          <a:xfrm>
            <a:off x="4885944" y="2033016"/>
            <a:ext cx="765048" cy="24993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2400">
                <a:latin typeface="Calibri" panose="020F0502020204030204"/>
              </a:rPr>
              <a:t>Hello”</a:t>
            </a:r>
          </a:p>
        </p:txBody>
      </p:sp>
      <p:sp>
        <p:nvSpPr>
          <p:cNvPr id="9" name="矩形 8"/>
          <p:cNvSpPr/>
          <p:nvPr/>
        </p:nvSpPr>
        <p:spPr>
          <a:xfrm>
            <a:off x="4590288" y="2834640"/>
            <a:ext cx="1210056" cy="301752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2400">
                <a:latin typeface="Calibri" panose="020F0502020204030204"/>
              </a:rPr>
              <a:t>“Bye bye”</a:t>
            </a:r>
          </a:p>
        </p:txBody>
      </p:sp>
      <p:sp>
        <p:nvSpPr>
          <p:cNvPr id="10" name="矩形 9"/>
          <p:cNvSpPr/>
          <p:nvPr/>
        </p:nvSpPr>
        <p:spPr>
          <a:xfrm>
            <a:off x="6242303" y="2051304"/>
            <a:ext cx="2268093" cy="402335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>
              <a:spcAft>
                <a:spcPts val="2100"/>
              </a:spcAft>
            </a:pPr>
            <a:r>
              <a:rPr lang="zh-TW" sz="2400" dirty="0">
                <a:latin typeface="PMingLiU"/>
                <a:ea typeface="PMingLiU"/>
              </a:rPr>
              <a:t>说 </a:t>
            </a:r>
            <a:r>
              <a:rPr lang="en-US" sz="2400" dirty="0">
                <a:latin typeface="Calibri" panose="020F0502020204030204"/>
              </a:rPr>
              <a:t>“Hi”</a:t>
            </a:r>
          </a:p>
        </p:txBody>
      </p:sp>
      <p:sp>
        <p:nvSpPr>
          <p:cNvPr id="11" name="矩形 10"/>
          <p:cNvSpPr/>
          <p:nvPr/>
        </p:nvSpPr>
        <p:spPr>
          <a:xfrm>
            <a:off x="7793736" y="5001768"/>
            <a:ext cx="527304" cy="28041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2800">
                <a:solidFill>
                  <a:srgbClr val="FF0000"/>
                </a:solidFill>
                <a:latin typeface="Calibri" panose="020F0502020204030204"/>
              </a:rPr>
              <a:t>Bad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653A5C0-6224-4C14-BEF2-E7D27B7C4FA0}"/>
              </a:ext>
            </a:extLst>
          </p:cNvPr>
          <p:cNvSpPr/>
          <p:nvPr/>
        </p:nvSpPr>
        <p:spPr>
          <a:xfrm>
            <a:off x="6242302" y="2834640"/>
            <a:ext cx="2268093" cy="414529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/>
            <a:r>
              <a:rPr lang="zh-TW" sz="2400" dirty="0">
                <a:latin typeface="PMingLiU"/>
                <a:ea typeface="PMingLiU"/>
              </a:rPr>
              <a:t>说 </a:t>
            </a:r>
            <a:r>
              <a:rPr lang="en-US" sz="2400" dirty="0">
                <a:latin typeface="Calibri" panose="020F0502020204030204"/>
              </a:rPr>
              <a:t>“Good bye”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9E460828-B8A6-4B32-B09D-5B2D107D500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24209"/>
            <a:ext cx="9229725" cy="692229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850ACCBA-BD0B-4898-A175-D8CE38F4504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25255"/>
            <a:ext cx="9229725" cy="692020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341120"/>
            <a:ext cx="4011168" cy="535228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639824" y="566928"/>
            <a:ext cx="5574792" cy="55473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ctr"/>
            <a:r>
              <a:rPr lang="zh-TW" sz="4400">
                <a:latin typeface="宋体" panose="02010600030101010101" pitchFamily="2" charset="-122"/>
                <a:ea typeface="宋体" panose="02010600030101010101" pitchFamily="2" charset="-122"/>
              </a:rPr>
              <a:t>人工智能简史(</a:t>
            </a:r>
            <a:r>
              <a:rPr lang="zh-TW" sz="4400">
                <a:latin typeface="Calibri" panose="020F0502020204030204"/>
                <a:ea typeface="Calibri" panose="020F0502020204030204"/>
              </a:rPr>
              <a:t>~1956</a:t>
            </a:r>
            <a:r>
              <a:rPr lang="zh-TW" sz="440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4" name="矩形 3"/>
          <p:cNvSpPr/>
          <p:nvPr/>
        </p:nvSpPr>
        <p:spPr>
          <a:xfrm>
            <a:off x="551688" y="1840992"/>
            <a:ext cx="3712494" cy="3599688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marL="291465" indent="-330200">
              <a:lnSpc>
                <a:spcPts val="3680"/>
              </a:lnSpc>
            </a:pPr>
            <a:r>
              <a:rPr lang="en-US" sz="3000" dirty="0">
                <a:latin typeface="Arial" panose="020B0604020202020204"/>
              </a:rPr>
              <a:t>• </a:t>
            </a:r>
            <a:r>
              <a:rPr lang="zh-TW" sz="3000" dirty="0">
                <a:latin typeface="宋体" panose="02010600030101010101" pitchFamily="2" charset="-122"/>
                <a:ea typeface="宋体" panose="02010600030101010101" pitchFamily="2" charset="-122"/>
              </a:rPr>
              <a:t>公元前</a:t>
            </a:r>
            <a:r>
              <a:rPr lang="zh-TW" sz="3000" b="1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TW" sz="3000" dirty="0">
                <a:latin typeface="宋体" panose="02010600030101010101" pitchFamily="2" charset="-122"/>
                <a:ea typeface="宋体" panose="02010600030101010101" pitchFamily="2" charset="-122"/>
              </a:rPr>
              <a:t>至前</a:t>
            </a:r>
            <a:r>
              <a:rPr lang="zh-TW" sz="3000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TW" sz="3000" dirty="0">
                <a:latin typeface="宋体" panose="02010600030101010101" pitchFamily="2" charset="-122"/>
                <a:ea typeface="宋体" panose="02010600030101010101" pitchFamily="2" charset="-122"/>
              </a:rPr>
              <a:t>世纪， 亚里士多德</a:t>
            </a:r>
            <a:r>
              <a:rPr lang="zh-CN" sz="3000" dirty="0">
                <a:latin typeface="宋体" panose="02010600030101010101" pitchFamily="2" charset="-122"/>
                <a:ea typeface="宋体" panose="02010600030101010101" pitchFamily="2" charset="-122"/>
              </a:rPr>
              <a:t>，“如 </a:t>
            </a:r>
            <a:r>
              <a:rPr lang="zh-TW" sz="3000" dirty="0">
                <a:latin typeface="宋体" panose="02010600030101010101" pitchFamily="2" charset="-122"/>
                <a:ea typeface="宋体" panose="02010600030101010101" pitchFamily="2" charset="-122"/>
              </a:rPr>
              <a:t>果机器在接受命令 或是有了意识后能 够完成其职责，那 么统治者就不再需 要奴隶了。”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19328" y="713232"/>
            <a:ext cx="7449312" cy="327660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>
              <a:spcAft>
                <a:spcPts val="3080"/>
              </a:spcAft>
            </a:pPr>
            <a:r>
              <a:rPr lang="zh-TW" sz="4400" dirty="0">
                <a:latin typeface="宋体" panose="02010600030101010101" pitchFamily="2" charset="-122"/>
                <a:ea typeface="宋体" panose="02010600030101010101" pitchFamily="2" charset="-122"/>
              </a:rPr>
              <a:t>课后练习</a:t>
            </a:r>
          </a:p>
          <a:p>
            <a:pPr indent="0">
              <a:spcAft>
                <a:spcPts val="420"/>
              </a:spcAft>
            </a:pPr>
            <a:r>
              <a:rPr lang="en-US" sz="2800" dirty="0">
                <a:latin typeface="Arial" panose="020B0604020202020204"/>
              </a:rPr>
              <a:t>• </a:t>
            </a:r>
            <a:r>
              <a:rPr lang="zh-TW" sz="2800" dirty="0">
                <a:latin typeface="宋体" panose="02010600030101010101" pitchFamily="2" charset="-122"/>
                <a:ea typeface="宋体" panose="02010600030101010101" pitchFamily="2" charset="-122"/>
              </a:rPr>
              <a:t>请在实际生活中找出以下各类问题（各两例）：</a:t>
            </a:r>
          </a:p>
          <a:p>
            <a:pPr indent="457200">
              <a:spcAft>
                <a:spcPts val="420"/>
              </a:spcAft>
            </a:pPr>
            <a:r>
              <a:rPr lang="en-US" altLang="zh-CN" sz="2400" dirty="0">
                <a:latin typeface="Arial" panose="020B0604020202020204"/>
              </a:rPr>
              <a:t>•</a:t>
            </a:r>
            <a:r>
              <a:rPr lang="zh-TW" sz="2900" dirty="0">
                <a:latin typeface="宋体" panose="02010600030101010101" pitchFamily="2" charset="-122"/>
                <a:ea typeface="宋体" panose="02010600030101010101" pitchFamily="2" charset="-122"/>
              </a:rPr>
              <a:t>回归</a:t>
            </a:r>
          </a:p>
          <a:p>
            <a:pPr indent="457200">
              <a:spcAft>
                <a:spcPts val="420"/>
              </a:spcAft>
            </a:pPr>
            <a:r>
              <a:rPr lang="en-US" sz="2400" dirty="0">
                <a:latin typeface="Arial" panose="020B0604020202020204"/>
              </a:rPr>
              <a:t>•</a:t>
            </a:r>
            <a:r>
              <a:rPr lang="zh-TW" sz="2900" dirty="0">
                <a:latin typeface="宋体" panose="02010600030101010101" pitchFamily="2" charset="-122"/>
                <a:ea typeface="宋体" panose="02010600030101010101" pitchFamily="2" charset="-122"/>
              </a:rPr>
              <a:t>二分类</a:t>
            </a:r>
          </a:p>
          <a:p>
            <a:pPr indent="457200">
              <a:spcAft>
                <a:spcPts val="420"/>
              </a:spcAft>
            </a:pPr>
            <a:r>
              <a:rPr lang="en-US" sz="2400" dirty="0">
                <a:latin typeface="Arial" panose="020B0604020202020204"/>
              </a:rPr>
              <a:t>•</a:t>
            </a:r>
            <a:r>
              <a:rPr lang="zh-TW" sz="2900" dirty="0">
                <a:latin typeface="宋体" panose="02010600030101010101" pitchFamily="2" charset="-122"/>
                <a:ea typeface="宋体" panose="02010600030101010101" pitchFamily="2" charset="-122"/>
              </a:rPr>
              <a:t>多分类</a:t>
            </a:r>
          </a:p>
          <a:p>
            <a:pPr indent="457200"/>
            <a:r>
              <a:rPr lang="en-US" sz="2400" dirty="0">
                <a:latin typeface="Arial" panose="020B0604020202020204"/>
              </a:rPr>
              <a:t>•</a:t>
            </a:r>
            <a:r>
              <a:rPr lang="zh-TW" sz="2900" dirty="0">
                <a:latin typeface="宋体" panose="02010600030101010101" pitchFamily="2" charset="-122"/>
                <a:ea typeface="宋体" panose="02010600030101010101" pitchFamily="2" charset="-122"/>
              </a:rPr>
              <a:t>聚类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39824" y="566928"/>
            <a:ext cx="5574792" cy="55473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ctr"/>
            <a:r>
              <a:rPr lang="zh-TW" sz="4400">
                <a:latin typeface="宋体" panose="02010600030101010101" pitchFamily="2" charset="-122"/>
                <a:ea typeface="宋体" panose="02010600030101010101" pitchFamily="2" charset="-122"/>
              </a:rPr>
              <a:t>人工智能简史(</a:t>
            </a:r>
            <a:r>
              <a:rPr lang="zh-TW" sz="4400">
                <a:latin typeface="Calibri" panose="020F0502020204030204"/>
                <a:ea typeface="Calibri" panose="020F0502020204030204"/>
              </a:rPr>
              <a:t>~1956</a:t>
            </a:r>
            <a:r>
              <a:rPr lang="zh-TW" sz="440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3" name="矩形 2"/>
          <p:cNvSpPr/>
          <p:nvPr/>
        </p:nvSpPr>
        <p:spPr>
          <a:xfrm>
            <a:off x="551688" y="1633728"/>
            <a:ext cx="8028432" cy="471830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279400">
              <a:spcAft>
                <a:spcPts val="350"/>
              </a:spcAft>
            </a:pPr>
            <a:r>
              <a:rPr lang="en-US" altLang="zh-CN" sz="3000" dirty="0">
                <a:latin typeface="Arial" panose="020B0604020202020204"/>
              </a:rPr>
              <a:t>•</a:t>
            </a:r>
            <a:r>
              <a:rPr lang="zh-TW" sz="3000" dirty="0">
                <a:latin typeface="宋体" panose="02010600030101010101" pitchFamily="2" charset="-122"/>
                <a:ea typeface="宋体" panose="02010600030101010101" pitchFamily="2" charset="-122"/>
              </a:rPr>
              <a:t>人脑的思考或推理过程可以机械化</a:t>
            </a:r>
          </a:p>
          <a:p>
            <a:pPr marL="693420" indent="-279400">
              <a:lnSpc>
                <a:spcPts val="2905"/>
              </a:lnSpc>
              <a:spcAft>
                <a:spcPts val="350"/>
              </a:spcAft>
            </a:pPr>
            <a:r>
              <a:rPr lang="zh-TW" sz="2600" dirty="0">
                <a:latin typeface="Arial" panose="020B0604020202020204"/>
                <a:ea typeface="Arial" panose="020B0604020202020204"/>
              </a:rPr>
              <a:t>-</a:t>
            </a:r>
            <a:r>
              <a:rPr lang="en-US" altLang="zh-TW" sz="2600" dirty="0">
                <a:latin typeface="Arial" panose="020B0604020202020204"/>
                <a:ea typeface="Arial" panose="020B0604020202020204"/>
              </a:rPr>
              <a:t>  </a:t>
            </a:r>
            <a:r>
              <a:rPr lang="zh-TW" sz="2600" dirty="0">
                <a:latin typeface="宋体" panose="02010600030101010101" pitchFamily="2" charset="-122"/>
                <a:ea typeface="宋体" panose="02010600030101010101" pitchFamily="2" charset="-122"/>
              </a:rPr>
              <a:t>古希腊哲学家亚里士多德(前</a:t>
            </a:r>
            <a:r>
              <a:rPr lang="en-US" sz="2600" b="1" dirty="0">
                <a:latin typeface="宋体" panose="02010600030101010101" pitchFamily="2" charset="-122"/>
              </a:rPr>
              <a:t>384-322</a:t>
            </a:r>
            <a:r>
              <a:rPr lang="en-US" sz="2600" dirty="0">
                <a:latin typeface="宋体" panose="02010600030101010101" pitchFamily="2" charset="-122"/>
              </a:rPr>
              <a:t>)</a:t>
            </a:r>
            <a:r>
              <a:rPr lang="zh-TW" sz="2600" dirty="0">
                <a:latin typeface="宋体" panose="02010600030101010101" pitchFamily="2" charset="-122"/>
                <a:ea typeface="宋体" panose="02010600030101010101" pitchFamily="2" charset="-122"/>
              </a:rPr>
              <a:t>给出了形式逻辑的基本规律。</a:t>
            </a:r>
          </a:p>
          <a:p>
            <a:pPr marL="693420" indent="-279400">
              <a:lnSpc>
                <a:spcPts val="2845"/>
              </a:lnSpc>
              <a:spcAft>
                <a:spcPts val="350"/>
              </a:spcAft>
            </a:pPr>
            <a:r>
              <a:rPr lang="zh-TW" sz="2600" dirty="0">
                <a:latin typeface="Arial" panose="020B0604020202020204"/>
                <a:ea typeface="Arial" panose="020B0604020202020204"/>
              </a:rPr>
              <a:t>-</a:t>
            </a:r>
            <a:r>
              <a:rPr lang="en-US" altLang="zh-TW" sz="2600" dirty="0">
                <a:latin typeface="Arial" panose="020B0604020202020204"/>
                <a:ea typeface="Arial" panose="020B0604020202020204"/>
              </a:rPr>
              <a:t>  </a:t>
            </a:r>
            <a:r>
              <a:rPr lang="zh-TW" sz="2600" dirty="0">
                <a:latin typeface="宋体" panose="02010600030101010101" pitchFamily="2" charset="-122"/>
                <a:ea typeface="宋体" panose="02010600030101010101" pitchFamily="2" charset="-122"/>
              </a:rPr>
              <a:t>德国数学家和哲学家莱布尼兹</a:t>
            </a:r>
            <a:r>
              <a:rPr lang="en-US" sz="2600" dirty="0">
                <a:latin typeface="宋体" panose="02010600030101010101" pitchFamily="2" charset="-122"/>
              </a:rPr>
              <a:t>(</a:t>
            </a:r>
            <a:r>
              <a:rPr lang="en-US" sz="2600" b="1" dirty="0">
                <a:latin typeface="宋体" panose="02010600030101010101" pitchFamily="2" charset="-122"/>
              </a:rPr>
              <a:t>1646-1716</a:t>
            </a:r>
            <a:r>
              <a:rPr lang="zh-TW" sz="2600" dirty="0">
                <a:latin typeface="宋体" panose="02010600030101010101" pitchFamily="2" charset="-122"/>
                <a:ea typeface="宋体" panose="02010600030101010101" pitchFamily="2" charset="-122"/>
              </a:rPr>
              <a:t>)提出了关于数理逻辑的思想，把形式逻辑符号化，从而能对人的思维进行运算和推理。</a:t>
            </a:r>
          </a:p>
          <a:p>
            <a:pPr marL="693420" indent="-279400">
              <a:lnSpc>
                <a:spcPts val="2880"/>
              </a:lnSpc>
              <a:spcAft>
                <a:spcPts val="350"/>
              </a:spcAft>
            </a:pPr>
            <a:r>
              <a:rPr lang="zh-TW" sz="2600" dirty="0">
                <a:latin typeface="Arial" panose="020B0604020202020204"/>
                <a:ea typeface="Arial" panose="020B0604020202020204"/>
              </a:rPr>
              <a:t>-</a:t>
            </a:r>
            <a:r>
              <a:rPr lang="en-US" altLang="zh-TW" sz="2600" dirty="0">
                <a:latin typeface="Arial" panose="020B0604020202020204"/>
                <a:ea typeface="Arial" panose="020B0604020202020204"/>
              </a:rPr>
              <a:t>  </a:t>
            </a:r>
            <a:r>
              <a:rPr lang="zh-TW" sz="2600" dirty="0">
                <a:latin typeface="宋体" panose="02010600030101010101" pitchFamily="2" charset="-122"/>
                <a:ea typeface="宋体" panose="02010600030101010101" pitchFamily="2" charset="-122"/>
              </a:rPr>
              <a:t>英国数学家和逻辑学家布尔</a:t>
            </a:r>
            <a:r>
              <a:rPr lang="en-US" sz="2600" dirty="0">
                <a:latin typeface="宋体" panose="02010600030101010101" pitchFamily="2" charset="-122"/>
              </a:rPr>
              <a:t>(</a:t>
            </a:r>
            <a:r>
              <a:rPr lang="en-US" sz="2600" b="1" dirty="0">
                <a:latin typeface="宋体" panose="02010600030101010101" pitchFamily="2" charset="-122"/>
              </a:rPr>
              <a:t>1815-1864</a:t>
            </a:r>
            <a:r>
              <a:rPr lang="zh-TW" sz="2600" dirty="0">
                <a:latin typeface="宋体" panose="02010600030101010101" pitchFamily="2" charset="-122"/>
                <a:ea typeface="宋体" panose="02010600030101010101" pitchFamily="2" charset="-122"/>
              </a:rPr>
              <a:t>)实现了莱布尼兹的思维符号化和数学化的思想，提出了一种崭新的代数系统</a:t>
            </a:r>
            <a:r>
              <a:rPr lang="zh-TW" sz="2600" b="1" dirty="0">
                <a:latin typeface="宋体" panose="02010600030101010101" pitchFamily="2" charset="-122"/>
                <a:ea typeface="宋体" panose="02010600030101010101" pitchFamily="2" charset="-122"/>
              </a:rPr>
              <a:t>--</a:t>
            </a:r>
            <a:r>
              <a:rPr lang="zh-TW" sz="2600" dirty="0">
                <a:latin typeface="宋体" panose="02010600030101010101" pitchFamily="2" charset="-122"/>
                <a:ea typeface="宋体" panose="02010600030101010101" pitchFamily="2" charset="-122"/>
              </a:rPr>
              <a:t>布尔</a:t>
            </a:r>
            <a:r>
              <a:rPr lang="zh-CN" altLang="en-US" sz="2600" dirty="0">
                <a:latin typeface="宋体" panose="02010600030101010101" pitchFamily="2" charset="-122"/>
                <a:ea typeface="宋体" panose="02010600030101010101" pitchFamily="2" charset="-122"/>
              </a:rPr>
              <a:t>代</a:t>
            </a:r>
            <a:r>
              <a:rPr lang="zh-TW" sz="2600" dirty="0">
                <a:latin typeface="宋体" panose="02010600030101010101" pitchFamily="2" charset="-122"/>
                <a:ea typeface="宋体" panose="02010600030101010101" pitchFamily="2" charset="-122"/>
              </a:rPr>
              <a:t>数。</a:t>
            </a:r>
          </a:p>
          <a:p>
            <a:pPr marL="693420" indent="-279400">
              <a:lnSpc>
                <a:spcPts val="2950"/>
              </a:lnSpc>
              <a:spcAft>
                <a:spcPts val="350"/>
              </a:spcAft>
            </a:pPr>
            <a:r>
              <a:rPr lang="zh-TW" sz="2600" dirty="0">
                <a:latin typeface="Arial" panose="020B0604020202020204"/>
                <a:ea typeface="Arial" panose="020B0604020202020204"/>
              </a:rPr>
              <a:t>-</a:t>
            </a:r>
            <a:r>
              <a:rPr lang="en-US" altLang="zh-TW" sz="2600" dirty="0">
                <a:latin typeface="Arial" panose="020B0604020202020204"/>
                <a:ea typeface="Arial" panose="020B0604020202020204"/>
              </a:rPr>
              <a:t>  </a:t>
            </a:r>
            <a:r>
              <a:rPr lang="zh-TW" sz="2600" b="1" dirty="0">
                <a:latin typeface="宋体" panose="02010600030101010101" pitchFamily="2" charset="-122"/>
                <a:ea typeface="宋体" panose="02010600030101010101" pitchFamily="2" charset="-122"/>
              </a:rPr>
              <a:t>1900</a:t>
            </a:r>
            <a:r>
              <a:rPr lang="zh-TW" sz="2600" dirty="0">
                <a:latin typeface="宋体" panose="02010600030101010101" pitchFamily="2" charset="-122"/>
                <a:ea typeface="宋体" panose="02010600030101010101" pitchFamily="2" charset="-122"/>
              </a:rPr>
              <a:t>年德国数学家希尔伯特的问题；</a:t>
            </a:r>
            <a:r>
              <a:rPr lang="zh-TW" sz="2600" b="1" dirty="0">
                <a:latin typeface="宋体" panose="02010600030101010101" pitchFamily="2" charset="-122"/>
                <a:ea typeface="宋体" panose="02010600030101010101" pitchFamily="2" charset="-122"/>
              </a:rPr>
              <a:t>1936</a:t>
            </a:r>
            <a:r>
              <a:rPr lang="zh-TW" sz="2600" dirty="0">
                <a:latin typeface="宋体" panose="02010600030101010101" pitchFamily="2" charset="-122"/>
                <a:ea typeface="宋体" panose="02010600030101010101" pitchFamily="2" charset="-122"/>
              </a:rPr>
              <a:t>年图灵提 出图灵机模型可以模拟任何机械的形式化算法。</a:t>
            </a:r>
          </a:p>
          <a:p>
            <a:pPr marL="414020" indent="0">
              <a:lnSpc>
                <a:spcPts val="2880"/>
              </a:lnSpc>
            </a:pPr>
            <a:r>
              <a:rPr lang="zh-TW" sz="2600" dirty="0">
                <a:latin typeface="Arial" panose="020B0604020202020204"/>
                <a:ea typeface="Arial" panose="020B0604020202020204"/>
              </a:rPr>
              <a:t>-</a:t>
            </a:r>
            <a:r>
              <a:rPr lang="en-US" altLang="zh-TW" sz="2600" dirty="0">
                <a:latin typeface="Arial" panose="020B0604020202020204"/>
                <a:ea typeface="Arial" panose="020B0604020202020204"/>
              </a:rPr>
              <a:t>  </a:t>
            </a:r>
            <a:r>
              <a:rPr lang="zh-TW" sz="2600" b="1" dirty="0">
                <a:latin typeface="宋体" panose="02010600030101010101" pitchFamily="2" charset="-122"/>
                <a:ea typeface="宋体" panose="02010600030101010101" pitchFamily="2" charset="-122"/>
              </a:rPr>
              <a:t>1946</a:t>
            </a:r>
            <a:r>
              <a:rPr lang="zh-TW" sz="2600" dirty="0">
                <a:latin typeface="宋体" panose="02010600030101010101" pitchFamily="2" charset="-122"/>
                <a:ea typeface="宋体" panose="02010600030101010101" pitchFamily="2" charset="-122"/>
              </a:rPr>
              <a:t>年第一台电子计算机诞生。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8296" y="3285744"/>
            <a:ext cx="4492752" cy="249021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639824" y="566928"/>
            <a:ext cx="5574792" cy="55473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ctr"/>
            <a:r>
              <a:rPr lang="zh-TW" sz="4400">
                <a:latin typeface="宋体" panose="02010600030101010101" pitchFamily="2" charset="-122"/>
                <a:ea typeface="宋体" panose="02010600030101010101" pitchFamily="2" charset="-122"/>
              </a:rPr>
              <a:t>人工智能简史（</a:t>
            </a:r>
            <a:r>
              <a:rPr lang="zh-TW" sz="4400">
                <a:latin typeface="Calibri" panose="020F0502020204030204"/>
                <a:ea typeface="Calibri" panose="020F0502020204030204"/>
              </a:rPr>
              <a:t>~1956</a:t>
            </a:r>
            <a:r>
              <a:rPr lang="zh-TW" sz="440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4" name="矩形 3"/>
          <p:cNvSpPr/>
          <p:nvPr/>
        </p:nvSpPr>
        <p:spPr>
          <a:xfrm>
            <a:off x="548640" y="1673352"/>
            <a:ext cx="8129016" cy="159410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 algn="ctr">
              <a:lnSpc>
                <a:spcPts val="3350"/>
              </a:lnSpc>
            </a:pPr>
            <a:r>
              <a:rPr lang="en-US" sz="2700" dirty="0">
                <a:latin typeface="Arial" panose="020B0604020202020204"/>
              </a:rPr>
              <a:t>• </a:t>
            </a:r>
            <a:r>
              <a:rPr lang="zh-TW" sz="2700" dirty="0">
                <a:latin typeface="Calibri" panose="020F0502020204030204"/>
                <a:ea typeface="Calibri" panose="020F0502020204030204"/>
              </a:rPr>
              <a:t>1950</a:t>
            </a:r>
            <a:r>
              <a:rPr lang="zh-TW" sz="2700" dirty="0">
                <a:latin typeface="宋体" panose="02010600030101010101" pitchFamily="2" charset="-122"/>
                <a:ea typeface="宋体" panose="02010600030101010101" pitchFamily="2" charset="-122"/>
              </a:rPr>
              <a:t>,图灵发表论文《</a:t>
            </a:r>
            <a:r>
              <a:rPr lang="en-US" sz="2700" dirty="0">
                <a:latin typeface="Calibri" panose="020F0502020204030204"/>
              </a:rPr>
              <a:t>Computing Machinery and</a:t>
            </a:r>
          </a:p>
          <a:p>
            <a:pPr marL="277495" indent="12700" algn="just">
              <a:lnSpc>
                <a:spcPts val="3350"/>
              </a:lnSpc>
            </a:pPr>
            <a:r>
              <a:rPr lang="en-US" sz="2700" dirty="0">
                <a:latin typeface="Calibri" panose="020F0502020204030204"/>
              </a:rPr>
              <a:t>Intelligence</a:t>
            </a:r>
            <a:r>
              <a:rPr lang="en-US" sz="2700" dirty="0">
                <a:latin typeface="宋体" panose="02010600030101010101" pitchFamily="2" charset="-122"/>
              </a:rPr>
              <a:t>》,</a:t>
            </a:r>
            <a:r>
              <a:rPr lang="zh-TW" sz="2700" dirty="0">
                <a:latin typeface="宋体" panose="02010600030101010101" pitchFamily="2" charset="-122"/>
                <a:ea typeface="宋体" panose="02010600030101010101" pitchFamily="2" charset="-122"/>
              </a:rPr>
              <a:t>提出了一个标准：</a:t>
            </a:r>
            <a:r>
              <a:rPr lang="zh-TW" sz="2700" b="1" i="1" dirty="0">
                <a:latin typeface="宋体" panose="02010600030101010101" pitchFamily="2" charset="-122"/>
                <a:ea typeface="宋体" panose="02010600030101010101" pitchFamily="2" charset="-122"/>
              </a:rPr>
              <a:t>如果一台机器通过了 </a:t>
            </a:r>
            <a:r>
              <a:rPr lang="zh-CN" sz="2700" b="1" i="1" dirty="0">
                <a:latin typeface="宋体" panose="02010600030101010101" pitchFamily="2" charset="-122"/>
                <a:ea typeface="宋体" panose="02010600030101010101" pitchFamily="2" charset="-122"/>
              </a:rPr>
              <a:t>“图</a:t>
            </a:r>
            <a:r>
              <a:rPr lang="zh-TW" sz="2700" b="1" i="1" dirty="0">
                <a:latin typeface="宋体" panose="02010600030101010101" pitchFamily="2" charset="-122"/>
                <a:ea typeface="宋体" panose="02010600030101010101" pitchFamily="2" charset="-122"/>
              </a:rPr>
              <a:t>灵测试”，则我们必须接受这台机器具有 智能。             ______</a:t>
            </a:r>
          </a:p>
        </p:txBody>
      </p:sp>
      <p:sp>
        <p:nvSpPr>
          <p:cNvPr id="5" name="矩形 4"/>
          <p:cNvSpPr/>
          <p:nvPr/>
        </p:nvSpPr>
        <p:spPr>
          <a:xfrm>
            <a:off x="3922776" y="6062472"/>
            <a:ext cx="1377696" cy="14630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zh-TW" sz="900">
                <a:solidFill>
                  <a:srgbClr val="333435"/>
                </a:solidFill>
                <a:latin typeface="MingLiU"/>
                <a:ea typeface="MingLiU"/>
              </a:rPr>
              <a:t>图</a:t>
            </a:r>
            <a:r>
              <a:rPr lang="en-US" sz="900">
                <a:solidFill>
                  <a:srgbClr val="333435"/>
                </a:solidFill>
                <a:latin typeface="Arial" panose="020B0604020202020204"/>
              </a:rPr>
              <a:t>1-3</a:t>
            </a:r>
            <a:r>
              <a:rPr lang="zh-TW" sz="900">
                <a:solidFill>
                  <a:srgbClr val="333435"/>
                </a:solidFill>
                <a:latin typeface="MingLiU"/>
                <a:ea typeface="MingLiU"/>
              </a:rPr>
              <a:t>图灵测试示意图</a:t>
            </a:r>
          </a:p>
        </p:txBody>
      </p:sp>
      <p:sp>
        <p:nvSpPr>
          <p:cNvPr id="6" name="矩形 5"/>
          <p:cNvSpPr/>
          <p:nvPr/>
        </p:nvSpPr>
        <p:spPr>
          <a:xfrm>
            <a:off x="265176" y="6455664"/>
            <a:ext cx="8622792" cy="24993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ctr"/>
            <a:r>
              <a:rPr lang="zh-TW" sz="1800">
                <a:latin typeface="宋体" panose="02010600030101010101" pitchFamily="2" charset="-122"/>
                <a:ea typeface="宋体" panose="02010600030101010101" pitchFamily="2" charset="-122"/>
              </a:rPr>
              <a:t>如果有</a:t>
            </a:r>
            <a:r>
              <a:rPr lang="zh-TW" sz="1800">
                <a:latin typeface="Calibri" panose="020F0502020204030204"/>
                <a:ea typeface="Calibri" panose="020F0502020204030204"/>
              </a:rPr>
              <a:t>30%</a:t>
            </a:r>
            <a:r>
              <a:rPr lang="zh-TW" sz="1800">
                <a:latin typeface="宋体" panose="02010600030101010101" pitchFamily="2" charset="-122"/>
                <a:ea typeface="宋体" panose="02010600030101010101" pitchFamily="2" charset="-122"/>
              </a:rPr>
              <a:t>的人类测试者在</a:t>
            </a:r>
            <a:r>
              <a:rPr lang="zh-TW" sz="1800">
                <a:latin typeface="Calibri" panose="020F0502020204030204"/>
                <a:ea typeface="Calibri" panose="020F0502020204030204"/>
              </a:rPr>
              <a:t>5</a:t>
            </a:r>
            <a:r>
              <a:rPr lang="zh-TW" sz="1800">
                <a:latin typeface="宋体" panose="02010600030101010101" pitchFamily="2" charset="-122"/>
                <a:ea typeface="宋体" panose="02010600030101010101" pitchFamily="2" charset="-122"/>
              </a:rPr>
              <a:t>分钟之内无法分辨出被测试对象，则认为通过了图灵测试。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94688" y="573024"/>
            <a:ext cx="5489448" cy="557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ctr"/>
            <a:r>
              <a:rPr lang="zh-TW" sz="4400">
                <a:latin typeface="宋体" panose="02010600030101010101" pitchFamily="2" charset="-122"/>
                <a:ea typeface="宋体" panose="02010600030101010101" pitchFamily="2" charset="-122"/>
              </a:rPr>
              <a:t>黄金时代</a:t>
            </a:r>
            <a:r>
              <a:rPr lang="en-US" sz="4400">
                <a:latin typeface="宋体" panose="02010600030101010101" pitchFamily="2" charset="-122"/>
              </a:rPr>
              <a:t>(</a:t>
            </a:r>
            <a:r>
              <a:rPr lang="en-US" sz="4400">
                <a:latin typeface="Calibri" panose="020F0502020204030204"/>
              </a:rPr>
              <a:t>1956-1974</a:t>
            </a:r>
            <a:r>
              <a:rPr lang="en-US" sz="4400">
                <a:latin typeface="宋体" panose="02010600030101010101" pitchFamily="2" charset="-122"/>
              </a:rPr>
              <a:t>)</a:t>
            </a:r>
          </a:p>
        </p:txBody>
      </p:sp>
      <p:sp>
        <p:nvSpPr>
          <p:cNvPr id="3" name="矩形 2"/>
          <p:cNvSpPr/>
          <p:nvPr/>
        </p:nvSpPr>
        <p:spPr>
          <a:xfrm>
            <a:off x="551688" y="1673352"/>
            <a:ext cx="7973568" cy="437388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marL="299720" indent="-342900" algn="just">
              <a:lnSpc>
                <a:spcPts val="3000"/>
              </a:lnSpc>
              <a:spcAft>
                <a:spcPts val="770"/>
              </a:spcAft>
            </a:pPr>
            <a:r>
              <a:rPr lang="en-US" altLang="zh-CN" sz="2800" dirty="0">
                <a:latin typeface="Arial" panose="020B0604020202020204"/>
              </a:rPr>
              <a:t>• </a:t>
            </a:r>
            <a:r>
              <a:rPr lang="zh-TW" sz="2500" dirty="0">
                <a:latin typeface="Calibri" panose="020F0502020204030204"/>
                <a:ea typeface="Calibri" panose="020F0502020204030204"/>
              </a:rPr>
              <a:t>1956</a:t>
            </a:r>
            <a:r>
              <a:rPr lang="zh-TW" sz="2500" dirty="0">
                <a:latin typeface="宋体" panose="02010600030101010101" pitchFamily="2" charset="-122"/>
                <a:ea typeface="宋体" panose="02010600030101010101" pitchFamily="2" charset="-122"/>
              </a:rPr>
              <a:t>年，</a:t>
            </a:r>
            <a:r>
              <a:rPr lang="zh-TW" sz="25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麦卡锡</a:t>
            </a:r>
            <a:r>
              <a:rPr lang="zh-TW" sz="2500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zh-TW" sz="25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明斯基</a:t>
            </a:r>
            <a:r>
              <a:rPr lang="zh-TW" sz="2500" dirty="0">
                <a:latin typeface="宋体" panose="02010600030101010101" pitchFamily="2" charset="-122"/>
                <a:ea typeface="宋体" panose="02010600030101010101" pitchFamily="2" charset="-122"/>
              </a:rPr>
              <a:t>组织了达特茅斯会议，第一次 提出“人工智能”。</a:t>
            </a:r>
          </a:p>
          <a:p>
            <a:pPr marL="299720" indent="-342900" algn="just">
              <a:lnSpc>
                <a:spcPts val="2845"/>
              </a:lnSpc>
              <a:spcAft>
                <a:spcPts val="770"/>
              </a:spcAft>
            </a:pPr>
            <a:r>
              <a:rPr lang="en-US" altLang="zh-CN" sz="2500" dirty="0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• </a:t>
            </a:r>
            <a:r>
              <a:rPr lang="zh-TW" sz="25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纽厄尔</a:t>
            </a:r>
            <a:r>
              <a:rPr lang="zh-TW" sz="2500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zh-TW" sz="25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西蒙</a:t>
            </a:r>
            <a:r>
              <a:rPr lang="zh-TW" sz="2500" dirty="0">
                <a:latin typeface="宋体" panose="02010600030101010101" pitchFamily="2" charset="-122"/>
                <a:ea typeface="宋体" panose="02010600030101010101" pitchFamily="2" charset="-122"/>
              </a:rPr>
              <a:t>展示了他们的程序：</a:t>
            </a:r>
            <a:r>
              <a:rPr lang="zh-CN" sz="2500" dirty="0">
                <a:latin typeface="宋体" panose="02010600030101010101" pitchFamily="2" charset="-122"/>
                <a:ea typeface="宋体" panose="02010600030101010101" pitchFamily="2" charset="-122"/>
              </a:rPr>
              <a:t>“逻</a:t>
            </a:r>
            <a:r>
              <a:rPr lang="zh-TW" sz="2500" dirty="0">
                <a:latin typeface="宋体" panose="02010600030101010101" pitchFamily="2" charset="-122"/>
                <a:ea typeface="宋体" panose="02010600030101010101" pitchFamily="2" charset="-122"/>
              </a:rPr>
              <a:t>辑理论家”可以 独立证明出《数学原理》第二章的</a:t>
            </a:r>
            <a:r>
              <a:rPr lang="zh-TW" sz="2500" dirty="0">
                <a:latin typeface="Calibri" panose="020F0502020204030204"/>
                <a:ea typeface="Calibri" panose="020F0502020204030204"/>
              </a:rPr>
              <a:t>38</a:t>
            </a:r>
            <a:r>
              <a:rPr lang="zh-TW" sz="2500" dirty="0">
                <a:latin typeface="宋体" panose="02010600030101010101" pitchFamily="2" charset="-122"/>
                <a:ea typeface="宋体" panose="02010600030101010101" pitchFamily="2" charset="-122"/>
              </a:rPr>
              <a:t>条定理；到了 </a:t>
            </a:r>
            <a:r>
              <a:rPr lang="zh-TW" sz="2500" dirty="0">
                <a:latin typeface="Calibri" panose="020F0502020204030204"/>
                <a:ea typeface="Calibri" panose="020F0502020204030204"/>
              </a:rPr>
              <a:t>1963 </a:t>
            </a:r>
            <a:r>
              <a:rPr lang="zh-TW" sz="2500" dirty="0">
                <a:latin typeface="宋体" panose="02010600030101010101" pitchFamily="2" charset="-122"/>
                <a:ea typeface="宋体" panose="02010600030101010101" pitchFamily="2" charset="-122"/>
              </a:rPr>
              <a:t>年，该程序已能证明该章的全部</a:t>
            </a:r>
            <a:r>
              <a:rPr lang="zh-TW" sz="2500" dirty="0">
                <a:latin typeface="Calibri" panose="020F0502020204030204"/>
                <a:ea typeface="Calibri" panose="020F0502020204030204"/>
              </a:rPr>
              <a:t>52</a:t>
            </a:r>
            <a:r>
              <a:rPr lang="zh-TW" sz="2500" dirty="0">
                <a:latin typeface="宋体" panose="02010600030101010101" pitchFamily="2" charset="-122"/>
                <a:ea typeface="宋体" panose="02010600030101010101" pitchFamily="2" charset="-122"/>
              </a:rPr>
              <a:t>条定理。</a:t>
            </a:r>
          </a:p>
          <a:p>
            <a:pPr marL="299720" indent="-342900" algn="just">
              <a:lnSpc>
                <a:spcPts val="2920"/>
              </a:lnSpc>
              <a:spcAft>
                <a:spcPts val="420"/>
              </a:spcAft>
            </a:pPr>
            <a:r>
              <a:rPr lang="en-US" altLang="zh-CN" sz="2500" dirty="0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• </a:t>
            </a:r>
            <a:r>
              <a:rPr lang="zh-TW" sz="25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萨缪尔</a:t>
            </a:r>
            <a:r>
              <a:rPr lang="zh-TW" sz="2500" dirty="0">
                <a:latin typeface="宋体" panose="02010600030101010101" pitchFamily="2" charset="-122"/>
                <a:ea typeface="宋体" panose="02010600030101010101" pitchFamily="2" charset="-122"/>
              </a:rPr>
              <a:t>研制了一个跳</a:t>
            </a:r>
            <a:r>
              <a:rPr lang="zh-CN" altLang="en-US" sz="2500" dirty="0">
                <a:latin typeface="宋体" panose="02010600030101010101" pitchFamily="2" charset="-122"/>
                <a:ea typeface="宋体" panose="02010600030101010101" pitchFamily="2" charset="-122"/>
              </a:rPr>
              <a:t>棋</a:t>
            </a:r>
            <a:r>
              <a:rPr lang="zh-TW" sz="2500" dirty="0">
                <a:latin typeface="宋体" panose="02010600030101010101" pitchFamily="2" charset="-122"/>
                <a:ea typeface="宋体" panose="02010600030101010101" pitchFamily="2" charset="-122"/>
              </a:rPr>
              <a:t>程序，该程序具有自学习功能， 可以从比赛中不断总结经验提高棋艺。</a:t>
            </a:r>
            <a:r>
              <a:rPr lang="zh-TW" sz="2500" dirty="0">
                <a:latin typeface="Calibri" panose="020F0502020204030204"/>
                <a:ea typeface="Calibri" panose="020F0502020204030204"/>
              </a:rPr>
              <a:t>1959</a:t>
            </a:r>
            <a:r>
              <a:rPr lang="zh-TW" sz="2500" dirty="0">
                <a:latin typeface="宋体" panose="02010600030101010101" pitchFamily="2" charset="-122"/>
                <a:ea typeface="宋体" panose="02010600030101010101" pitchFamily="2" charset="-122"/>
              </a:rPr>
              <a:t>年，该跳棋 程序打败了它的设计者萨缪尔本人。三年后，该程序已 经可以击败一个美国州跳棋冠军了。</a:t>
            </a:r>
          </a:p>
          <a:p>
            <a:pPr marL="299720" indent="-342900" algn="just">
              <a:lnSpc>
                <a:spcPts val="3095"/>
              </a:lnSpc>
            </a:pPr>
            <a:r>
              <a:rPr lang="en-US" altLang="zh-CN" sz="2500" dirty="0">
                <a:latin typeface="Arial" panose="020B0604020202020204"/>
                <a:ea typeface="Arial" panose="020B0604020202020204"/>
              </a:rPr>
              <a:t>• </a:t>
            </a:r>
            <a:r>
              <a:rPr lang="zh-TW" sz="2500" dirty="0">
                <a:latin typeface="Calibri" panose="020F0502020204030204"/>
                <a:ea typeface="Calibri" panose="020F0502020204030204"/>
              </a:rPr>
              <a:t>1956</a:t>
            </a:r>
            <a:r>
              <a:rPr lang="zh-TW" sz="2500" dirty="0">
                <a:latin typeface="宋体" panose="02010600030101010101" pitchFamily="2" charset="-122"/>
                <a:ea typeface="宋体" panose="02010600030101010101" pitchFamily="2" charset="-122"/>
              </a:rPr>
              <a:t>年，</a:t>
            </a:r>
            <a:r>
              <a:rPr lang="zh-TW" sz="25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塞弗里奇</a:t>
            </a:r>
            <a:r>
              <a:rPr lang="zh-TW" sz="2500" dirty="0">
                <a:latin typeface="宋体" panose="02010600030101010101" pitchFamily="2" charset="-122"/>
                <a:ea typeface="宋体" panose="02010600030101010101" pitchFamily="2" charset="-122"/>
              </a:rPr>
              <a:t>研制出第一个字符识别程序，开辟了 模式识别这一新的领域。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2142</Words>
  <Application>Microsoft Office PowerPoint</Application>
  <PresentationFormat>自定义</PresentationFormat>
  <Paragraphs>215</Paragraphs>
  <Slides>60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69" baseType="lpstr">
      <vt:lpstr>MingLiU</vt:lpstr>
      <vt:lpstr>PMingLiU</vt:lpstr>
      <vt:lpstr>隶书</vt:lpstr>
      <vt:lpstr>宋体</vt:lpstr>
      <vt:lpstr>微软雅黑</vt:lpstr>
      <vt:lpstr>Arial</vt:lpstr>
      <vt:lpstr>Calibri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机器学习简介</dc:title>
  <dc:creator>Qiuyue</dc:creator>
  <cp:lastModifiedBy>admin</cp:lastModifiedBy>
  <cp:revision>71</cp:revision>
  <dcterms:created xsi:type="dcterms:W3CDTF">2020-07-15T02:32:34Z</dcterms:created>
  <dcterms:modified xsi:type="dcterms:W3CDTF">2021-09-04T11:26:02Z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